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57" r:id="rId4"/>
    <p:sldId id="262" r:id="rId5"/>
    <p:sldId id="263" r:id="rId6"/>
    <p:sldId id="264" r:id="rId7"/>
    <p:sldId id="258" r:id="rId8"/>
    <p:sldId id="265" r:id="rId9"/>
    <p:sldId id="266" r:id="rId10"/>
    <p:sldId id="259" r:id="rId11"/>
    <p:sldId id="268" r:id="rId12"/>
    <p:sldId id="269" r:id="rId13"/>
    <p:sldId id="270" r:id="rId14"/>
    <p:sldId id="271" r:id="rId15"/>
    <p:sldId id="272" r:id="rId16"/>
    <p:sldId id="260" r:id="rId17"/>
    <p:sldId id="274" r:id="rId18"/>
    <p:sldId id="273"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p:scale>
          <a:sx n="76" d="100"/>
          <a:sy n="76" d="100"/>
        </p:scale>
        <p:origin x="-304"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Tim\Documents\1%20Sales%20&amp;%20Marketing\1.4%20Commercial%20enquiries\Three%20Keys%20Caroline%20Bagley\02162017MissionPointEOWclaimsPrePostInstallatio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Tim\Documents\1%20Sales%20&amp;%20Marketing\1.4%20Commercial%20enquiries\Three%20Keys%20Caroline%20Bagley\02162017MissionPointEOWclaimsPrePostInstall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Tim\Documents\1%20Sales%20&amp;%20Marketing\1.4%20Commercial%20enquiries\Haddington%20Place%20Student%20Accommodation\Monthly%20Leak%20Reports\1118201713%20month%20leak%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c:f>
              <c:strCache>
                <c:ptCount val="1"/>
                <c:pt idx="0">
                  <c:v>£ Cost of EOW claims </c:v>
                </c:pt>
              </c:strCache>
            </c:strRef>
          </c:tx>
          <c:spPr>
            <a:solidFill>
              <a:schemeClr val="accent1"/>
            </a:solidFill>
            <a:ln>
              <a:noFill/>
            </a:ln>
            <a:effectLst/>
          </c:spPr>
          <c:invertIfNegative val="0"/>
          <c:cat>
            <c:numRef>
              <c:f>Sheet1!$E$5:$E$9</c:f>
              <c:numCache>
                <c:formatCode>General</c:formatCode>
                <c:ptCount val="5"/>
                <c:pt idx="0">
                  <c:v>2012</c:v>
                </c:pt>
                <c:pt idx="1">
                  <c:v>2013</c:v>
                </c:pt>
                <c:pt idx="2">
                  <c:v>2014</c:v>
                </c:pt>
                <c:pt idx="3">
                  <c:v>2015</c:v>
                </c:pt>
                <c:pt idx="4">
                  <c:v>2016</c:v>
                </c:pt>
              </c:numCache>
            </c:numRef>
          </c:cat>
          <c:val>
            <c:numRef>
              <c:f>Sheet1!$F$5:$F$9</c:f>
              <c:numCache>
                <c:formatCode>"£"#,##0</c:formatCode>
                <c:ptCount val="5"/>
                <c:pt idx="0">
                  <c:v>6073</c:v>
                </c:pt>
                <c:pt idx="1">
                  <c:v>64031</c:v>
                </c:pt>
                <c:pt idx="2">
                  <c:v>72127</c:v>
                </c:pt>
                <c:pt idx="3">
                  <c:v>0</c:v>
                </c:pt>
                <c:pt idx="4">
                  <c:v>0</c:v>
                </c:pt>
              </c:numCache>
            </c:numRef>
          </c:val>
        </c:ser>
        <c:dLbls>
          <c:showLegendKey val="0"/>
          <c:showVal val="0"/>
          <c:showCatName val="0"/>
          <c:showSerName val="0"/>
          <c:showPercent val="0"/>
          <c:showBubbleSize val="0"/>
        </c:dLbls>
        <c:gapWidth val="219"/>
        <c:overlap val="-27"/>
        <c:axId val="171547648"/>
        <c:axId val="164659200"/>
      </c:barChart>
      <c:catAx>
        <c:axId val="1715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59200"/>
        <c:crosses val="autoZero"/>
        <c:auto val="1"/>
        <c:lblAlgn val="ctr"/>
        <c:lblOffset val="100"/>
        <c:noMultiLvlLbl val="0"/>
      </c:catAx>
      <c:valAx>
        <c:axId val="164659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54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c:f>
              <c:strCache>
                <c:ptCount val="1"/>
                <c:pt idx="0">
                  <c:v>No. of EOW claims </c:v>
                </c:pt>
              </c:strCache>
            </c:strRef>
          </c:tx>
          <c:spPr>
            <a:solidFill>
              <a:schemeClr val="accent1"/>
            </a:solidFill>
            <a:ln>
              <a:noFill/>
            </a:ln>
            <a:effectLst/>
          </c:spPr>
          <c:invertIfNegative val="0"/>
          <c:cat>
            <c:numRef>
              <c:f>Sheet1!$C$5:$C$9</c:f>
              <c:numCache>
                <c:formatCode>General</c:formatCode>
                <c:ptCount val="5"/>
                <c:pt idx="0">
                  <c:v>2012</c:v>
                </c:pt>
                <c:pt idx="1">
                  <c:v>2013</c:v>
                </c:pt>
                <c:pt idx="2">
                  <c:v>2014</c:v>
                </c:pt>
                <c:pt idx="3">
                  <c:v>2015</c:v>
                </c:pt>
                <c:pt idx="4">
                  <c:v>2016</c:v>
                </c:pt>
              </c:numCache>
            </c:numRef>
          </c:cat>
          <c:val>
            <c:numRef>
              <c:f>Sheet1!$D$5:$D$9</c:f>
              <c:numCache>
                <c:formatCode>General</c:formatCode>
                <c:ptCount val="5"/>
                <c:pt idx="0">
                  <c:v>1</c:v>
                </c:pt>
                <c:pt idx="1">
                  <c:v>3</c:v>
                </c:pt>
                <c:pt idx="2">
                  <c:v>2</c:v>
                </c:pt>
                <c:pt idx="3">
                  <c:v>0</c:v>
                </c:pt>
                <c:pt idx="4">
                  <c:v>0</c:v>
                </c:pt>
              </c:numCache>
            </c:numRef>
          </c:val>
        </c:ser>
        <c:dLbls>
          <c:showLegendKey val="0"/>
          <c:showVal val="0"/>
          <c:showCatName val="0"/>
          <c:showSerName val="0"/>
          <c:showPercent val="0"/>
          <c:showBubbleSize val="0"/>
        </c:dLbls>
        <c:gapWidth val="219"/>
        <c:overlap val="-27"/>
        <c:axId val="172175360"/>
        <c:axId val="164661504"/>
      </c:barChart>
      <c:catAx>
        <c:axId val="1721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1504"/>
        <c:crosses val="autoZero"/>
        <c:auto val="1"/>
        <c:lblAlgn val="ctr"/>
        <c:lblOffset val="100"/>
        <c:noMultiLvlLbl val="0"/>
      </c:catAx>
      <c:valAx>
        <c:axId val="16466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7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70C0"/>
                </a:solidFill>
                <a:latin typeface="+mn-lt"/>
                <a:ea typeface="+mn-ea"/>
                <a:cs typeface="+mn-cs"/>
              </a:defRPr>
            </a:pPr>
            <a:r>
              <a:rPr lang="en-GB" dirty="0">
                <a:solidFill>
                  <a:srgbClr val="0070C0"/>
                </a:solidFill>
              </a:rPr>
              <a:t>Detected</a:t>
            </a:r>
            <a:r>
              <a:rPr lang="en-GB" baseline="0" dirty="0">
                <a:solidFill>
                  <a:srgbClr val="0070C0"/>
                </a:solidFill>
              </a:rPr>
              <a:t> Leaks; Mission Point, London</a:t>
            </a:r>
            <a:endParaRPr lang="en-GB" dirty="0">
              <a:solidFill>
                <a:srgbClr val="0070C0"/>
              </a:solidFill>
            </a:endParaRPr>
          </a:p>
        </c:rich>
      </c:tx>
      <c:layout/>
      <c:overlay val="0"/>
      <c:spPr>
        <a:noFill/>
        <a:ln>
          <a:noFill/>
        </a:ln>
        <a:effectLst/>
      </c:spPr>
    </c:title>
    <c:autoTitleDeleted val="0"/>
    <c:plotArea>
      <c:layout>
        <c:manualLayout>
          <c:layoutTarget val="inner"/>
          <c:xMode val="edge"/>
          <c:yMode val="edge"/>
          <c:x val="4.4968661113311666E-2"/>
          <c:y val="0.11213798362310877"/>
          <c:w val="0.91710137417723525"/>
          <c:h val="0.80168363807971699"/>
        </c:manualLayout>
      </c:layout>
      <c:lineChart>
        <c:grouping val="standard"/>
        <c:varyColors val="0"/>
        <c:ser>
          <c:idx val="0"/>
          <c:order val="0"/>
          <c:spPr>
            <a:ln w="28575" cap="rnd">
              <a:solidFill>
                <a:schemeClr val="accent1"/>
              </a:solidFill>
              <a:round/>
            </a:ln>
            <a:effectLst/>
          </c:spPr>
          <c:marker>
            <c:symbol val="none"/>
          </c:marker>
          <c:cat>
            <c:strRef>
              <c:f>Sheet1!$D$22:$D$25</c:f>
              <c:strCache>
                <c:ptCount val="4"/>
                <c:pt idx="0">
                  <c:v>Week 1</c:v>
                </c:pt>
                <c:pt idx="1">
                  <c:v>Week 2</c:v>
                </c:pt>
                <c:pt idx="2">
                  <c:v>Week 3</c:v>
                </c:pt>
                <c:pt idx="3">
                  <c:v>Week 4</c:v>
                </c:pt>
              </c:strCache>
            </c:strRef>
          </c:cat>
          <c:val>
            <c:numRef>
              <c:f>Sheet1!$E$22:$E$25</c:f>
              <c:numCache>
                <c:formatCode>General</c:formatCode>
                <c:ptCount val="4"/>
                <c:pt idx="0">
                  <c:v>10</c:v>
                </c:pt>
                <c:pt idx="1">
                  <c:v>2</c:v>
                </c:pt>
                <c:pt idx="2">
                  <c:v>1</c:v>
                </c:pt>
                <c:pt idx="3">
                  <c:v>1</c:v>
                </c:pt>
              </c:numCache>
            </c:numRef>
          </c:val>
          <c:smooth val="0"/>
        </c:ser>
        <c:dLbls>
          <c:showLegendKey val="0"/>
          <c:showVal val="0"/>
          <c:showCatName val="0"/>
          <c:showSerName val="0"/>
          <c:showPercent val="0"/>
          <c:showBubbleSize val="0"/>
        </c:dLbls>
        <c:marker val="1"/>
        <c:smooth val="0"/>
        <c:axId val="172599296"/>
        <c:axId val="164666112"/>
      </c:lineChart>
      <c:catAx>
        <c:axId val="17259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6112"/>
        <c:crosses val="autoZero"/>
        <c:auto val="1"/>
        <c:lblAlgn val="ctr"/>
        <c:lblOffset val="100"/>
        <c:noMultiLvlLbl val="0"/>
      </c:catAx>
      <c:valAx>
        <c:axId val="16466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9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0070C0"/>
                </a:solidFill>
                <a:latin typeface="+mn-lt"/>
                <a:ea typeface="+mn-ea"/>
                <a:cs typeface="+mn-cs"/>
              </a:defRPr>
            </a:pPr>
            <a:r>
              <a:rPr lang="en-US" sz="2800" dirty="0" smtClean="0">
                <a:solidFill>
                  <a:srgbClr val="0070C0"/>
                </a:solidFill>
              </a:rPr>
              <a:t>Immediacy of response; Haddington Place</a:t>
            </a:r>
            <a:endParaRPr lang="en-US" sz="2800" dirty="0">
              <a:solidFill>
                <a:srgbClr val="0070C0"/>
              </a:solidFill>
            </a:endParaRPr>
          </a:p>
        </c:rich>
      </c:tx>
      <c:layout>
        <c:manualLayout>
          <c:xMode val="edge"/>
          <c:yMode val="edge"/>
          <c:x val="2.7540983606557379E-2"/>
          <c:y val="2.2909507445589921E-3"/>
        </c:manualLayout>
      </c:layout>
      <c:overlay val="0"/>
      <c:spPr>
        <a:noFill/>
        <a:ln>
          <a:noFill/>
        </a:ln>
        <a:effectLst/>
      </c:spPr>
    </c:title>
    <c:autoTitleDeleted val="0"/>
    <c:plotArea>
      <c:layout>
        <c:manualLayout>
          <c:layoutTarget val="inner"/>
          <c:xMode val="edge"/>
          <c:yMode val="edge"/>
          <c:x val="4.8351497046475747E-2"/>
          <c:y val="0.10605965491426973"/>
          <c:w val="0.94540338195430484"/>
          <c:h val="0.83392140415437765"/>
        </c:manualLayout>
      </c:layout>
      <c:lineChart>
        <c:grouping val="standard"/>
        <c:varyColors val="0"/>
        <c:ser>
          <c:idx val="0"/>
          <c:order val="0"/>
          <c:tx>
            <c:strRef>
              <c:f>Sheet2!$E$24</c:f>
              <c:strCache>
                <c:ptCount val="1"/>
                <c:pt idx="0">
                  <c:v>No. leaks</c:v>
                </c:pt>
              </c:strCache>
            </c:strRef>
          </c:tx>
          <c:spPr>
            <a:ln w="28575" cap="rnd">
              <a:solidFill>
                <a:schemeClr val="accent1"/>
              </a:solidFill>
              <a:round/>
            </a:ln>
            <a:effectLst/>
          </c:spPr>
          <c:marker>
            <c:symbol val="none"/>
          </c:marker>
          <c:cat>
            <c:numRef>
              <c:f>Sheet2!$D$25:$D$44</c:f>
              <c:numCache>
                <c:formatCode>mmm\-yy</c:formatCode>
                <c:ptCount val="20"/>
                <c:pt idx="0">
                  <c:v>42614</c:v>
                </c:pt>
                <c:pt idx="1">
                  <c:v>42644</c:v>
                </c:pt>
                <c:pt idx="3">
                  <c:v>42675</c:v>
                </c:pt>
                <c:pt idx="4">
                  <c:v>42736</c:v>
                </c:pt>
                <c:pt idx="5">
                  <c:v>42767</c:v>
                </c:pt>
                <c:pt idx="6">
                  <c:v>42795</c:v>
                </c:pt>
                <c:pt idx="8">
                  <c:v>42826</c:v>
                </c:pt>
                <c:pt idx="10">
                  <c:v>42856</c:v>
                </c:pt>
                <c:pt idx="12">
                  <c:v>42917</c:v>
                </c:pt>
                <c:pt idx="15">
                  <c:v>42948</c:v>
                </c:pt>
                <c:pt idx="17">
                  <c:v>42979</c:v>
                </c:pt>
                <c:pt idx="19">
                  <c:v>43009</c:v>
                </c:pt>
              </c:numCache>
            </c:numRef>
          </c:cat>
          <c:val>
            <c:numRef>
              <c:f>Sheet2!$E$25:$E$44</c:f>
              <c:numCache>
                <c:formatCode>General</c:formatCode>
                <c:ptCount val="20"/>
                <c:pt idx="0">
                  <c:v>21</c:v>
                </c:pt>
                <c:pt idx="1">
                  <c:v>1</c:v>
                </c:pt>
                <c:pt idx="3">
                  <c:v>2</c:v>
                </c:pt>
                <c:pt idx="4">
                  <c:v>1</c:v>
                </c:pt>
                <c:pt idx="5">
                  <c:v>1</c:v>
                </c:pt>
                <c:pt idx="6">
                  <c:v>1</c:v>
                </c:pt>
                <c:pt idx="8">
                  <c:v>2</c:v>
                </c:pt>
                <c:pt idx="10">
                  <c:v>2</c:v>
                </c:pt>
                <c:pt idx="12">
                  <c:v>2</c:v>
                </c:pt>
                <c:pt idx="15" formatCode="0">
                  <c:v>3</c:v>
                </c:pt>
                <c:pt idx="17" formatCode="0">
                  <c:v>2</c:v>
                </c:pt>
                <c:pt idx="19" formatCode="0">
                  <c:v>2</c:v>
                </c:pt>
              </c:numCache>
            </c:numRef>
          </c:val>
          <c:smooth val="0"/>
        </c:ser>
        <c:dLbls>
          <c:showLegendKey val="0"/>
          <c:showVal val="0"/>
          <c:showCatName val="0"/>
          <c:showSerName val="0"/>
          <c:showPercent val="0"/>
          <c:showBubbleSize val="0"/>
        </c:dLbls>
        <c:marker val="1"/>
        <c:smooth val="0"/>
        <c:axId val="171374080"/>
        <c:axId val="172107456"/>
      </c:lineChart>
      <c:dateAx>
        <c:axId val="1713740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07456"/>
        <c:crosses val="autoZero"/>
        <c:auto val="1"/>
        <c:lblOffset val="100"/>
        <c:baseTimeUnit val="months"/>
      </c:dateAx>
      <c:valAx>
        <c:axId val="17210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7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A850-55D6-4C4A-B900-76DCA48078AC}" type="datetimeFigureOut">
              <a:rPr lang="en-GB" smtClean="0"/>
              <a:t>15/01/2018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05F76-4CA1-4599-BCFD-11FFB1A703D1}" type="slidenum">
              <a:rPr lang="en-GB" smtClean="0"/>
              <a:t>‹#›</a:t>
            </a:fld>
            <a:endParaRPr lang="en-GB" dirty="0"/>
          </a:p>
        </p:txBody>
      </p:sp>
    </p:spTree>
    <p:extLst>
      <p:ext uri="{BB962C8B-B14F-4D97-AF65-F5344CB8AC3E}">
        <p14:creationId xmlns:p14="http://schemas.microsoft.com/office/powerpoint/2010/main" val="6762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Installing system that provide long term benefits but</a:t>
            </a:r>
            <a:r>
              <a:rPr lang="en-GB" baseline="0" dirty="0" smtClean="0"/>
              <a:t> have an immediate and beneficial impact for contractors</a:t>
            </a:r>
          </a:p>
          <a:p>
            <a:endParaRPr lang="en-GB" baseline="0" dirty="0" smtClean="0"/>
          </a:p>
        </p:txBody>
      </p:sp>
      <p:sp>
        <p:nvSpPr>
          <p:cNvPr id="4" name="Slide Number Placeholder 3"/>
          <p:cNvSpPr>
            <a:spLocks noGrp="1"/>
          </p:cNvSpPr>
          <p:nvPr>
            <p:ph type="sldNum" sz="quarter" idx="10"/>
          </p:nvPr>
        </p:nvSpPr>
        <p:spPr/>
        <p:txBody>
          <a:bodyPr/>
          <a:lstStyle/>
          <a:p>
            <a:fld id="{CB9C5FE2-5B39-4097-9BD6-D3B27521C98F}" type="slidenum">
              <a:rPr lang="en-GB" smtClean="0"/>
              <a:t>9</a:t>
            </a:fld>
            <a:endParaRPr lang="en-GB" dirty="0"/>
          </a:p>
        </p:txBody>
      </p:sp>
    </p:spTree>
    <p:extLst>
      <p:ext uri="{BB962C8B-B14F-4D97-AF65-F5344CB8AC3E}">
        <p14:creationId xmlns:p14="http://schemas.microsoft.com/office/powerpoint/2010/main" val="337673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27685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213808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3248548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Click to edit Master title style</a:t>
            </a:r>
            <a:endParaRPr lang="en-GB" dirty="0"/>
          </a:p>
        </p:txBody>
      </p:sp>
      <p:sp>
        <p:nvSpPr>
          <p:cNvPr id="8" name="Subtitle 2"/>
          <p:cNvSpPr>
            <a:spLocks noGrp="1"/>
          </p:cNvSpPr>
          <p:nvPr>
            <p:ph type="subTitle" idx="13"/>
          </p:nvPr>
        </p:nvSpPr>
        <p:spPr>
          <a:xfrm>
            <a:off x="403148" y="689656"/>
            <a:ext cx="10208272"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GB" dirty="0" smtClean="0"/>
              <a:t>Click to edit Master subtitle style</a:t>
            </a:r>
            <a:endParaRPr lang="en-GB" dirty="0"/>
          </a:p>
        </p:txBody>
      </p:sp>
      <p:sp>
        <p:nvSpPr>
          <p:cNvPr id="3" name="Date Placeholder 2"/>
          <p:cNvSpPr>
            <a:spLocks noGrp="1"/>
          </p:cNvSpPr>
          <p:nvPr>
            <p:ph type="dt" sz="half" idx="14"/>
          </p:nvPr>
        </p:nvSpPr>
        <p:spPr/>
        <p:txBody>
          <a:bodyPr vert="horz" lIns="0" tIns="0" rIns="0" bIns="0" rtlCol="0" anchor="t"/>
          <a:lstStyle>
            <a:lvl1pPr>
              <a:defRPr lang="en-GB" smtClean="0"/>
            </a:lvl1pPr>
          </a:lstStyle>
          <a:p>
            <a:fld id="{84F7E23F-24D0-46D1-9C4C-CF08F1F6FBEF}" type="datetimeFigureOut">
              <a:rPr lang="en-GB" smtClean="0"/>
              <a:pPr/>
              <a:t>15/01/2018</a:t>
            </a:fld>
            <a:endParaRPr lang="en-GB" dirty="0"/>
          </a:p>
        </p:txBody>
      </p:sp>
      <p:sp>
        <p:nvSpPr>
          <p:cNvPr id="4" name="Footer Placeholder 3"/>
          <p:cNvSpPr>
            <a:spLocks noGrp="1"/>
          </p:cNvSpPr>
          <p:nvPr>
            <p:ph type="ftr" sz="quarter" idx="15"/>
          </p:nvPr>
        </p:nvSpPr>
        <p:spPr/>
        <p:txBody>
          <a:bodyPr vert="horz" lIns="0" tIns="0" rIns="0" bIns="0" rtlCol="0" anchor="ctr"/>
          <a:lstStyle>
            <a:lvl1pPr>
              <a:defRPr lang="en-GB"/>
            </a:lvl1pPr>
          </a:lstStyle>
          <a:p>
            <a:endParaRPr lang="en-GB" dirty="0"/>
          </a:p>
        </p:txBody>
      </p:sp>
      <p:sp>
        <p:nvSpPr>
          <p:cNvPr id="5" name="Slide Number Placeholder 4"/>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GB" smtClean="0"/>
            </a:lvl1pPr>
          </a:lstStyle>
          <a:p>
            <a:fld id="{D744F0AF-14AC-47A0-9747-9626CA8A5755}" type="slidenum">
              <a:rPr lang="en-GB" smtClean="0"/>
              <a:pPr/>
              <a:t>‹#›</a:t>
            </a:fld>
            <a:endParaRPr lang="en-GB" dirty="0"/>
          </a:p>
        </p:txBody>
      </p:sp>
    </p:spTree>
    <p:extLst>
      <p:ext uri="{BB962C8B-B14F-4D97-AF65-F5344CB8AC3E}">
        <p14:creationId xmlns:p14="http://schemas.microsoft.com/office/powerpoint/2010/main" val="132625980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313552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270617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92172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132291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417672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24696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14817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C015F-19E9-44BA-8AFB-7F9AFC6A94F4}" type="datetimeFigureOut">
              <a:rPr lang="en-GB" smtClean="0"/>
              <a:t>15/01/2018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FF02F9-B185-4B08-A131-FBE193A8A625}" type="slidenum">
              <a:rPr lang="en-GB" smtClean="0"/>
              <a:t>‹#›</a:t>
            </a:fld>
            <a:endParaRPr lang="en-GB" dirty="0"/>
          </a:p>
        </p:txBody>
      </p:sp>
    </p:spTree>
    <p:extLst>
      <p:ext uri="{BB962C8B-B14F-4D97-AF65-F5344CB8AC3E}">
        <p14:creationId xmlns:p14="http://schemas.microsoft.com/office/powerpoint/2010/main" val="370207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C015F-19E9-44BA-8AFB-7F9AFC6A94F4}" type="datetimeFigureOut">
              <a:rPr lang="en-GB" smtClean="0"/>
              <a:t>15/01/2018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02F9-B185-4B08-A131-FBE193A8A625}" type="slidenum">
              <a:rPr lang="en-GB" smtClean="0"/>
              <a:t>‹#›</a:t>
            </a:fld>
            <a:endParaRPr lang="en-GB" dirty="0"/>
          </a:p>
        </p:txBody>
      </p:sp>
    </p:spTree>
    <p:extLst>
      <p:ext uri="{BB962C8B-B14F-4D97-AF65-F5344CB8AC3E}">
        <p14:creationId xmlns:p14="http://schemas.microsoft.com/office/powerpoint/2010/main" val="23308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gif"/><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5" name="TextBox 4"/>
          <p:cNvSpPr txBox="1"/>
          <p:nvPr/>
        </p:nvSpPr>
        <p:spPr>
          <a:xfrm>
            <a:off x="2119358" y="2640650"/>
            <a:ext cx="6230103" cy="523220"/>
          </a:xfrm>
          <a:prstGeom prst="rect">
            <a:avLst/>
          </a:prstGeom>
          <a:noFill/>
        </p:spPr>
        <p:txBody>
          <a:bodyPr wrap="none" rtlCol="0">
            <a:spAutoFit/>
          </a:bodyPr>
          <a:lstStyle/>
          <a:p>
            <a:r>
              <a:rPr lang="en-GB" sz="2800" dirty="0" smtClean="0">
                <a:solidFill>
                  <a:srgbClr val="0070C0"/>
                </a:solidFill>
              </a:rPr>
              <a:t>Proving the benefits of installing LeakSafe</a:t>
            </a:r>
            <a:endParaRPr lang="en-GB" sz="2800" dirty="0">
              <a:solidFill>
                <a:srgbClr val="0070C0"/>
              </a:solidFill>
            </a:endParaRPr>
          </a:p>
        </p:txBody>
      </p:sp>
    </p:spTree>
    <p:extLst>
      <p:ext uri="{BB962C8B-B14F-4D97-AF65-F5344CB8AC3E}">
        <p14:creationId xmlns:p14="http://schemas.microsoft.com/office/powerpoint/2010/main" val="427534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2" name="TextBox 1"/>
          <p:cNvSpPr txBox="1"/>
          <p:nvPr/>
        </p:nvSpPr>
        <p:spPr>
          <a:xfrm>
            <a:off x="957129" y="760575"/>
            <a:ext cx="6699783" cy="369332"/>
          </a:xfrm>
          <a:prstGeom prst="rect">
            <a:avLst/>
          </a:prstGeom>
          <a:noFill/>
        </p:spPr>
        <p:txBody>
          <a:bodyPr wrap="none" rtlCol="0">
            <a:spAutoFit/>
          </a:bodyPr>
          <a:lstStyle/>
          <a:p>
            <a:r>
              <a:rPr lang="en-GB" dirty="0" smtClean="0">
                <a:solidFill>
                  <a:srgbClr val="0070C0"/>
                </a:solidFill>
              </a:rPr>
              <a:t>What is the client experience of LeakSafe systems installed in their  ?</a:t>
            </a:r>
            <a:endParaRPr lang="en-GB" dirty="0">
              <a:solidFill>
                <a:srgbClr val="0070C0"/>
              </a:solidFill>
            </a:endParaRPr>
          </a:p>
        </p:txBody>
      </p:sp>
      <p:sp>
        <p:nvSpPr>
          <p:cNvPr id="3" name="TextBox 2"/>
          <p:cNvSpPr txBox="1"/>
          <p:nvPr/>
        </p:nvSpPr>
        <p:spPr>
          <a:xfrm>
            <a:off x="884124" y="2182758"/>
            <a:ext cx="9265613" cy="646331"/>
          </a:xfrm>
          <a:prstGeom prst="rect">
            <a:avLst/>
          </a:prstGeom>
          <a:noFill/>
        </p:spPr>
        <p:txBody>
          <a:bodyPr wrap="none" rtlCol="0">
            <a:spAutoFit/>
          </a:bodyPr>
          <a:lstStyle/>
          <a:p>
            <a:r>
              <a:rPr lang="en-GB" dirty="0" smtClean="0"/>
              <a:t>The following testimonials cover  a wide range of property types demonstrating the effectiveness </a:t>
            </a:r>
          </a:p>
          <a:p>
            <a:r>
              <a:rPr lang="en-GB" dirty="0" smtClean="0"/>
              <a:t>of the system and the performance of the LeakSafe Approved Installers.</a:t>
            </a:r>
            <a:endParaRPr lang="en-GB" dirty="0"/>
          </a:p>
        </p:txBody>
      </p:sp>
    </p:spTree>
    <p:extLst>
      <p:ext uri="{BB962C8B-B14F-4D97-AF65-F5344CB8AC3E}">
        <p14:creationId xmlns:p14="http://schemas.microsoft.com/office/powerpoint/2010/main" val="1232591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2805010" y="239271"/>
            <a:ext cx="4444560" cy="570384"/>
          </a:xfrm>
          <a:prstGeom prst="rect">
            <a:avLst/>
          </a:prstGeom>
          <a:noFill/>
          <a:ln>
            <a:noFill/>
            <a:prstDash val="solid"/>
          </a:ln>
        </p:spPr>
        <p:txBody>
          <a:bodyPr vert="horz" wrap="square" lIns="0" tIns="0" rIns="28575" bIns="0" anchor="t" anchorCtr="0" compatLnSpc="1"/>
          <a:lstStyle/>
          <a:p>
            <a:pPr marL="27907">
              <a:defRPr sz="1800" b="0" i="0" u="none" strike="noStrike" kern="0" cap="none" spc="0" baseline="0">
                <a:solidFill>
                  <a:srgbClr val="000000"/>
                </a:solidFill>
                <a:uFillTx/>
              </a:defRPr>
            </a:pPr>
            <a:endParaRPr lang="en-US" sz="2000" dirty="0">
              <a:solidFill>
                <a:srgbClr val="376092"/>
              </a:solidFill>
              <a:latin typeface="Arial" pitchFamily="34"/>
              <a:ea typeface="MS PGothic" pitchFamily="34"/>
            </a:endParaRPr>
          </a:p>
        </p:txBody>
      </p:sp>
      <p:sp>
        <p:nvSpPr>
          <p:cNvPr id="6" name="Rectangle 5"/>
          <p:cNvSpPr/>
          <p:nvPr/>
        </p:nvSpPr>
        <p:spPr>
          <a:xfrm>
            <a:off x="3519781" y="1834848"/>
            <a:ext cx="6593317" cy="4247317"/>
          </a:xfrm>
          <a:prstGeom prst="rect">
            <a:avLst/>
          </a:prstGeom>
        </p:spPr>
        <p:txBody>
          <a:bodyPr wrap="square">
            <a:spAutoFit/>
          </a:bodyPr>
          <a:lstStyle/>
          <a:p>
            <a:pPr>
              <a:lnSpc>
                <a:spcPct val="150000"/>
              </a:lnSpc>
            </a:pPr>
            <a:r>
              <a:rPr lang="en-GB" i="1" dirty="0">
                <a:solidFill>
                  <a:srgbClr val="0070C0"/>
                </a:solidFill>
                <a:latin typeface="Arial" panose="020B0604020202020204" pitchFamily="34" charset="0"/>
              </a:rPr>
              <a:t>“As far as the worth of the LeakSafe technology is concerned, speaking as the freeholder … I can state that the management time …expended dealing with water leaks since completion of the installation of the LeakSafe system is nil, compared with the hours and hours that were spent dealing with water leaks during the first few years of our ownership … </a:t>
            </a:r>
          </a:p>
          <a:p>
            <a:pPr>
              <a:lnSpc>
                <a:spcPct val="150000"/>
              </a:lnSpc>
            </a:pPr>
            <a:endParaRPr lang="en-GB" i="1" dirty="0">
              <a:solidFill>
                <a:srgbClr val="0070C0"/>
              </a:solidFill>
              <a:latin typeface="Arial" panose="020B0604020202020204" pitchFamily="34" charset="0"/>
            </a:endParaRPr>
          </a:p>
          <a:p>
            <a:pPr>
              <a:lnSpc>
                <a:spcPct val="150000"/>
              </a:lnSpc>
            </a:pPr>
            <a:r>
              <a:rPr lang="en-GB" i="1" dirty="0">
                <a:solidFill>
                  <a:srgbClr val="0070C0"/>
                </a:solidFill>
                <a:latin typeface="Arial" panose="020B0604020202020204" pitchFamily="34" charset="0"/>
              </a:rPr>
              <a:t>If leaks can be detected early, prior to any substantial damage being sustained, it makes for much easier management of the blocks.” </a:t>
            </a:r>
            <a:endParaRPr lang="en-GB" i="1" dirty="0">
              <a:solidFill>
                <a:srgbClr val="0070C0"/>
              </a:solidFill>
            </a:endParaRPr>
          </a:p>
        </p:txBody>
      </p:sp>
      <p:pic>
        <p:nvPicPr>
          <p:cNvPr id="7" name="Picture 6"/>
          <p:cNvPicPr/>
          <p:nvPr/>
        </p:nvPicPr>
        <p:blipFill rotWithShape="1">
          <a:blip r:embed="rId2"/>
          <a:srcRect l="48646" t="5875" r="4881" b="38168"/>
          <a:stretch/>
        </p:blipFill>
        <p:spPr bwMode="auto">
          <a:xfrm>
            <a:off x="359065" y="1294018"/>
            <a:ext cx="2232653" cy="2238914"/>
          </a:xfrm>
          <a:prstGeom prst="rect">
            <a:avLst/>
          </a:prstGeom>
          <a:ln>
            <a:noFill/>
          </a:ln>
          <a:extLst>
            <a:ext uri="{53640926-AAD7-44D8-BBD7-CCE9431645EC}">
              <a14:shadowObscured xmlns:a14="http://schemas.microsoft.com/office/drawing/2010/main"/>
            </a:ext>
          </a:extLst>
        </p:spPr>
      </p:pic>
      <p:pic>
        <p:nvPicPr>
          <p:cNvPr id="2050" name="Picture 2" descr="http://li.zoocdn.com/222705c268d41c959d7947f7d87539f0e6da3858_645_430.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02" r="13383"/>
          <a:stretch/>
        </p:blipFill>
        <p:spPr bwMode="auto">
          <a:xfrm>
            <a:off x="453495" y="3711649"/>
            <a:ext cx="2255759" cy="20882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19781" y="1448694"/>
            <a:ext cx="2337948" cy="369332"/>
          </a:xfrm>
          <a:prstGeom prst="rect">
            <a:avLst/>
          </a:prstGeom>
          <a:noFill/>
        </p:spPr>
        <p:txBody>
          <a:bodyPr wrap="none" rtlCol="0">
            <a:spAutoFit/>
          </a:bodyPr>
          <a:lstStyle/>
          <a:p>
            <a:r>
              <a:rPr lang="en-GB" dirty="0">
                <a:solidFill>
                  <a:srgbClr val="0070C0"/>
                </a:solidFill>
              </a:rPr>
              <a:t>Unsolicited testimonial</a:t>
            </a:r>
          </a:p>
        </p:txBody>
      </p:sp>
      <p:sp>
        <p:nvSpPr>
          <p:cNvPr id="12" name="TextBox 11"/>
          <p:cNvSpPr txBox="1"/>
          <p:nvPr/>
        </p:nvSpPr>
        <p:spPr>
          <a:xfrm>
            <a:off x="359065" y="378575"/>
            <a:ext cx="5900141" cy="461665"/>
          </a:xfrm>
          <a:prstGeom prst="rect">
            <a:avLst/>
          </a:prstGeom>
          <a:noFill/>
        </p:spPr>
        <p:txBody>
          <a:bodyPr wrap="none" rtlCol="0">
            <a:spAutoFit/>
          </a:bodyPr>
          <a:lstStyle/>
          <a:p>
            <a:r>
              <a:rPr lang="en-GB" sz="2400" dirty="0" smtClean="0">
                <a:solidFill>
                  <a:srgbClr val="0070C0"/>
                </a:solidFill>
              </a:rPr>
              <a:t>Property Investment Co. : Managing Director </a:t>
            </a:r>
            <a:endParaRPr lang="en-GB" sz="2400" dirty="0">
              <a:solidFill>
                <a:srgbClr val="0070C0"/>
              </a:solidFill>
            </a:endParaRPr>
          </a:p>
        </p:txBody>
      </p:sp>
      <p:cxnSp>
        <p:nvCxnSpPr>
          <p:cNvPr id="11" name="Straight Connector 10"/>
          <p:cNvCxnSpPr/>
          <p:nvPr/>
        </p:nvCxnSpPr>
        <p:spPr>
          <a:xfrm>
            <a:off x="453495" y="1040706"/>
            <a:ext cx="9212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Leaksafe Logo Final.jpg"/>
          <p:cNvPicPr>
            <a:picLocks noChangeAspect="1"/>
          </p:cNvPicPr>
          <p:nvPr/>
        </p:nvPicPr>
        <p:blipFill rotWithShape="1">
          <a:blip r:embed="rId4"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Tree>
    <p:extLst>
      <p:ext uri="{BB962C8B-B14F-4D97-AF65-F5344CB8AC3E}">
        <p14:creationId xmlns:p14="http://schemas.microsoft.com/office/powerpoint/2010/main" val="302743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486" y="1704666"/>
            <a:ext cx="9660367" cy="4754378"/>
          </a:xfrm>
          <a:prstGeom prst="rect">
            <a:avLst/>
          </a:prstGeom>
        </p:spPr>
        <p:txBody>
          <a:bodyPr wrap="square">
            <a:spAutoFit/>
          </a:bodyPr>
          <a:lstStyle/>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 the acquisition of a new-build student accommodation development in Edinburgh M&amp;G Real Estate wanted a leak detection system installed as part of its efforts to control long-term management and maintenance costs and to help in protecting asset value.</a:t>
            </a:r>
          </a:p>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LeakSafe system was installed post-completion of the main contract, delayed by two weeks, by LeakSafe’s Approved Installers who never the less completed the works on time and on budget so there were no delays to students arriving.     </a:t>
            </a:r>
          </a:p>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benefit we have seen is the immediate alerting of the on-site management team when leaks occur meaning repair costs are reduced as damage has not taken place to the fabric and structure of the building, student enjoyment is not adversely affected and, as part of the service M&amp;G as freeholders take from LeakSafe, we have an auditable log of every detected leak in the property thus putting our Property Management team in greater control.     </a:t>
            </a:r>
          </a:p>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Mark Withers</a:t>
            </a:r>
          </a:p>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Director of Insurance Management</a:t>
            </a:r>
          </a:p>
          <a:p>
            <a:pPr>
              <a:lnSpc>
                <a:spcPct val="107000"/>
              </a:lnSpc>
              <a:spcAft>
                <a:spcPts val="800"/>
              </a:spcAft>
            </a:pPr>
            <a:r>
              <a:rPr lang="en-GB"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M&amp;G Real Estate   </a:t>
            </a:r>
            <a:endParaRPr lang="en-GB"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europe-re.com/wp-content/uploads/2015/05/MG.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91" t="23680" r="17263" b="30438"/>
          <a:stretch/>
        </p:blipFill>
        <p:spPr bwMode="auto">
          <a:xfrm>
            <a:off x="579485" y="361933"/>
            <a:ext cx="1527587" cy="839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eaksafe Logo Final.jpg"/>
          <p:cNvPicPr>
            <a:picLocks noChangeAspect="1"/>
          </p:cNvPicPr>
          <p:nvPr/>
        </p:nvPicPr>
        <p:blipFill rotWithShape="1">
          <a:blip r:embed="rId3"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cxnSp>
        <p:nvCxnSpPr>
          <p:cNvPr id="8" name="Straight Connector 7"/>
          <p:cNvCxnSpPr/>
          <p:nvPr/>
        </p:nvCxnSpPr>
        <p:spPr>
          <a:xfrm>
            <a:off x="453495" y="1385939"/>
            <a:ext cx="9212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2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2366" r="15306"/>
          <a:stretch/>
        </p:blipFill>
        <p:spPr>
          <a:xfrm>
            <a:off x="482143" y="1532924"/>
            <a:ext cx="8703043" cy="4697523"/>
          </a:xfrm>
          <a:prstGeom prst="rect">
            <a:avLst/>
          </a:prstGeom>
          <a:ln>
            <a:noFill/>
          </a:ln>
        </p:spPr>
      </p:pic>
      <p:pic>
        <p:nvPicPr>
          <p:cNvPr id="6" name="Picture 5" descr="Leaksafe Logo Final.jpg"/>
          <p:cNvPicPr>
            <a:picLocks noChangeAspect="1"/>
          </p:cNvPicPr>
          <p:nvPr/>
        </p:nvPicPr>
        <p:blipFill rotWithShape="1">
          <a:blip r:embed="rId3"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cxnSp>
        <p:nvCxnSpPr>
          <p:cNvPr id="7" name="Straight Connector 6"/>
          <p:cNvCxnSpPr/>
          <p:nvPr/>
        </p:nvCxnSpPr>
        <p:spPr>
          <a:xfrm>
            <a:off x="453495" y="1040706"/>
            <a:ext cx="9212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s://yt3.ggpht.com/-ZYrQNyGumes/AAAAAAAAAAI/AAAAAAAAAAA/jT9qpfBQDmE/s900-c-k-no-mo-rj-c0xffffff/phot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463" b="37415"/>
          <a:stretch/>
        </p:blipFill>
        <p:spPr bwMode="auto">
          <a:xfrm>
            <a:off x="566122" y="165934"/>
            <a:ext cx="2928935" cy="7651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8416" y="1532924"/>
            <a:ext cx="1791478" cy="52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339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305546" y="2808527"/>
            <a:ext cx="4200983" cy="1008072"/>
          </a:xfrm>
          <a:prstGeom prst="rect">
            <a:avLst/>
          </a:prstGeom>
        </p:spPr>
      </p:pic>
      <p:cxnSp>
        <p:nvCxnSpPr>
          <p:cNvPr id="7" name="Straight Connector 6"/>
          <p:cNvCxnSpPr/>
          <p:nvPr/>
        </p:nvCxnSpPr>
        <p:spPr>
          <a:xfrm>
            <a:off x="793335" y="1017452"/>
            <a:ext cx="98447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93335" y="1996380"/>
            <a:ext cx="8913845" cy="3970318"/>
          </a:xfrm>
          <a:prstGeom prst="rect">
            <a:avLst/>
          </a:prstGeom>
        </p:spPr>
        <p:txBody>
          <a:bodyPr wrap="square">
            <a:spAutoFit/>
          </a:bodyPr>
          <a:lstStyle/>
          <a:p>
            <a:r>
              <a:rPr lang="en-GB" b="0" i="1" dirty="0" smtClean="0">
                <a:solidFill>
                  <a:srgbClr val="0070C0"/>
                </a:solidFill>
                <a:effectLst/>
                <a:latin typeface="Arial" panose="020B0604020202020204" pitchFamily="34" charset="0"/>
              </a:rPr>
              <a:t>‘Last night, due to a sub-contractor affecting the water supply to the main tanks the 3 cores ran out of water. This was resolved quickly, however someone in core 3 when discovering there was no water, did not turn the tap off and the plug had been left in a sink. We received two messages in close succession from Leaksafe and managed to prevent a major flood. There are a few damaged ceiling tiles and a damp carpet in core 3 levels 2 &amp; 3. </a:t>
            </a:r>
          </a:p>
          <a:p>
            <a:endParaRPr lang="en-GB" i="1" dirty="0">
              <a:solidFill>
                <a:srgbClr val="0070C0"/>
              </a:solidFill>
              <a:latin typeface="Arial" panose="020B0604020202020204" pitchFamily="34" charset="0"/>
            </a:endParaRPr>
          </a:p>
          <a:p>
            <a:r>
              <a:rPr lang="en-GB" b="0" i="1" dirty="0" smtClean="0">
                <a:solidFill>
                  <a:srgbClr val="0070C0"/>
                </a:solidFill>
                <a:effectLst/>
                <a:latin typeface="Arial" panose="020B0604020202020204" pitchFamily="34" charset="0"/>
              </a:rPr>
              <a:t>So definitely worth the investment</a:t>
            </a:r>
            <a:r>
              <a:rPr lang="en-GB" b="0" i="0" dirty="0" smtClean="0">
                <a:solidFill>
                  <a:srgbClr val="0070C0"/>
                </a:solidFill>
                <a:effectLst/>
                <a:latin typeface="Arial" panose="020B0604020202020204" pitchFamily="34" charset="0"/>
              </a:rPr>
              <a:t>. </a:t>
            </a:r>
          </a:p>
          <a:p>
            <a:endParaRPr lang="en-GB" dirty="0">
              <a:solidFill>
                <a:srgbClr val="0070C0"/>
              </a:solidFill>
              <a:latin typeface="Arial" panose="020B0604020202020204" pitchFamily="34" charset="0"/>
            </a:endParaRPr>
          </a:p>
          <a:p>
            <a:r>
              <a:rPr lang="en-GB" dirty="0" smtClean="0">
                <a:solidFill>
                  <a:srgbClr val="0070C0"/>
                </a:solidFill>
                <a:latin typeface="Arial" panose="020B0604020202020204" pitchFamily="34" charset="0"/>
              </a:rPr>
              <a:t>Regards</a:t>
            </a:r>
          </a:p>
          <a:p>
            <a:endParaRPr lang="en-GB" dirty="0">
              <a:solidFill>
                <a:srgbClr val="0070C0"/>
              </a:solidFill>
              <a:latin typeface="Arial" panose="020B0604020202020204" pitchFamily="34" charset="0"/>
            </a:endParaRPr>
          </a:p>
          <a:p>
            <a:r>
              <a:rPr lang="en-GB" dirty="0">
                <a:solidFill>
                  <a:srgbClr val="0070C0"/>
                </a:solidFill>
              </a:rPr>
              <a:t>Susan Mendoza </a:t>
            </a:r>
            <a:endParaRPr lang="en-GB" dirty="0" smtClean="0">
              <a:solidFill>
                <a:srgbClr val="0070C0"/>
              </a:solidFill>
            </a:endParaRPr>
          </a:p>
          <a:p>
            <a:endParaRPr lang="en-GB" dirty="0">
              <a:solidFill>
                <a:srgbClr val="0070C0"/>
              </a:solidFill>
            </a:endParaRPr>
          </a:p>
          <a:p>
            <a:r>
              <a:rPr lang="en-GB" dirty="0" smtClean="0">
                <a:solidFill>
                  <a:srgbClr val="0070C0"/>
                </a:solidFill>
              </a:rPr>
              <a:t>Centre </a:t>
            </a:r>
            <a:r>
              <a:rPr lang="en-GB" dirty="0">
                <a:solidFill>
                  <a:srgbClr val="0070C0"/>
                </a:solidFill>
              </a:rPr>
              <a:t>Manager</a:t>
            </a:r>
          </a:p>
        </p:txBody>
      </p:sp>
      <p:sp>
        <p:nvSpPr>
          <p:cNvPr id="3" name="TextBox 2"/>
          <p:cNvSpPr txBox="1"/>
          <p:nvPr/>
        </p:nvSpPr>
        <p:spPr>
          <a:xfrm>
            <a:off x="793335" y="343323"/>
            <a:ext cx="5706306" cy="523220"/>
          </a:xfrm>
          <a:prstGeom prst="rect">
            <a:avLst/>
          </a:prstGeom>
          <a:noFill/>
        </p:spPr>
        <p:txBody>
          <a:bodyPr wrap="none" rtlCol="0">
            <a:spAutoFit/>
          </a:bodyPr>
          <a:lstStyle/>
          <a:p>
            <a:r>
              <a:rPr lang="en-GB" sz="2800" dirty="0" smtClean="0">
                <a:solidFill>
                  <a:srgbClr val="0070C0"/>
                </a:solidFill>
              </a:rPr>
              <a:t>Office and retail development  Leeds</a:t>
            </a:r>
            <a:endParaRPr lang="en-GB" sz="2800" dirty="0">
              <a:solidFill>
                <a:srgbClr val="0070C0"/>
              </a:solidFill>
            </a:endParaRPr>
          </a:p>
        </p:txBody>
      </p:sp>
      <p:sp>
        <p:nvSpPr>
          <p:cNvPr id="4" name="TextBox 3"/>
          <p:cNvSpPr txBox="1"/>
          <p:nvPr/>
        </p:nvSpPr>
        <p:spPr>
          <a:xfrm>
            <a:off x="793335" y="1322250"/>
            <a:ext cx="3751412" cy="369332"/>
          </a:xfrm>
          <a:prstGeom prst="rect">
            <a:avLst/>
          </a:prstGeom>
          <a:noFill/>
        </p:spPr>
        <p:txBody>
          <a:bodyPr wrap="none" rtlCol="0">
            <a:spAutoFit/>
          </a:bodyPr>
          <a:lstStyle/>
          <a:p>
            <a:r>
              <a:rPr lang="en-GB" dirty="0" smtClean="0">
                <a:solidFill>
                  <a:srgbClr val="0070C0"/>
                </a:solidFill>
              </a:rPr>
              <a:t>Within one week of installation ………. </a:t>
            </a:r>
            <a:endParaRPr lang="en-GB" dirty="0">
              <a:solidFill>
                <a:srgbClr val="0070C0"/>
              </a:solidFill>
            </a:endParaRPr>
          </a:p>
        </p:txBody>
      </p:sp>
    </p:spTree>
    <p:extLst>
      <p:ext uri="{BB962C8B-B14F-4D97-AF65-F5344CB8AC3E}">
        <p14:creationId xmlns:p14="http://schemas.microsoft.com/office/powerpoint/2010/main" val="382796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pic>
        <p:nvPicPr>
          <p:cNvPr id="12290" name="Picture 2" descr="http://www.leaksafe.com/assets/images/logos/wt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74" y="1428592"/>
            <a:ext cx="989155" cy="1243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tatic1.squarespace.com/static/527e3a32e4b0aea5e05696e7/53500484e4b0a74166d75886/5350cf3fe4b0c64d5e6c0921/1414064062705/stock-photo-1638718-natural-ventilation-1.jpg?format=250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1310" y="4434686"/>
            <a:ext cx="1750511" cy="408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supplychainschool.co.uk/images/logos/bre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674" y="4272698"/>
            <a:ext cx="1171821" cy="7323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enhanced capital allowa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74" y="3033635"/>
            <a:ext cx="3122755" cy="846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73342" y="5691224"/>
            <a:ext cx="4351191" cy="461665"/>
          </a:xfrm>
          <a:prstGeom prst="rect">
            <a:avLst/>
          </a:prstGeom>
          <a:noFill/>
        </p:spPr>
        <p:txBody>
          <a:bodyPr wrap="none" rtlCol="0">
            <a:spAutoFit/>
          </a:bodyPr>
          <a:lstStyle/>
          <a:p>
            <a:r>
              <a:rPr lang="en-GB" sz="2400" dirty="0" smtClean="0">
                <a:solidFill>
                  <a:srgbClr val="0070C0"/>
                </a:solidFill>
              </a:rPr>
              <a:t>Independently tested &amp; validated</a:t>
            </a:r>
            <a:endParaRPr lang="en-GB" sz="2400" dirty="0">
              <a:solidFill>
                <a:srgbClr val="0070C0"/>
              </a:solidFill>
            </a:endParaRPr>
          </a:p>
        </p:txBody>
      </p:sp>
      <p:sp>
        <p:nvSpPr>
          <p:cNvPr id="9" name="TextBox 8"/>
          <p:cNvSpPr txBox="1"/>
          <p:nvPr/>
        </p:nvSpPr>
        <p:spPr>
          <a:xfrm>
            <a:off x="6538545" y="1782894"/>
            <a:ext cx="3499741" cy="461665"/>
          </a:xfrm>
          <a:prstGeom prst="rect">
            <a:avLst/>
          </a:prstGeom>
          <a:noFill/>
        </p:spPr>
        <p:txBody>
          <a:bodyPr wrap="none" rtlCol="0">
            <a:spAutoFit/>
          </a:bodyPr>
          <a:lstStyle/>
          <a:p>
            <a:r>
              <a:rPr lang="en-GB" sz="2400" dirty="0" smtClean="0">
                <a:solidFill>
                  <a:srgbClr val="0070C0"/>
                </a:solidFill>
              </a:rPr>
              <a:t>Water efficient technology</a:t>
            </a:r>
            <a:endParaRPr lang="en-GB" sz="2400" dirty="0">
              <a:solidFill>
                <a:srgbClr val="0070C0"/>
              </a:solidFill>
            </a:endParaRPr>
          </a:p>
        </p:txBody>
      </p:sp>
      <p:pic>
        <p:nvPicPr>
          <p:cNvPr id="10" name="Picture 2" descr="Image result for DEF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291" y="1218433"/>
            <a:ext cx="1503643" cy="120103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HMR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3342" y="3155243"/>
            <a:ext cx="1833543" cy="6286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38545" y="3187537"/>
            <a:ext cx="3302379" cy="461665"/>
          </a:xfrm>
          <a:prstGeom prst="rect">
            <a:avLst/>
          </a:prstGeom>
          <a:noFill/>
        </p:spPr>
        <p:txBody>
          <a:bodyPr wrap="none" rtlCol="0">
            <a:spAutoFit/>
          </a:bodyPr>
          <a:lstStyle/>
          <a:p>
            <a:r>
              <a:rPr lang="en-GB" sz="2400" dirty="0" smtClean="0">
                <a:solidFill>
                  <a:srgbClr val="0070C0"/>
                </a:solidFill>
              </a:rPr>
              <a:t>Energy efficient products</a:t>
            </a:r>
            <a:endParaRPr lang="en-GB" sz="2400" dirty="0">
              <a:solidFill>
                <a:srgbClr val="0070C0"/>
              </a:solidFill>
            </a:endParaRPr>
          </a:p>
        </p:txBody>
      </p:sp>
      <p:pic>
        <p:nvPicPr>
          <p:cNvPr id="13" name="Picture 4" descr="https://www.supplychainschool.co.uk/images/logos/bre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09" y="5397873"/>
            <a:ext cx="1230088" cy="7688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38545" y="4363113"/>
            <a:ext cx="2809552" cy="461665"/>
          </a:xfrm>
          <a:prstGeom prst="rect">
            <a:avLst/>
          </a:prstGeom>
          <a:noFill/>
        </p:spPr>
        <p:txBody>
          <a:bodyPr wrap="none" rtlCol="0">
            <a:spAutoFit/>
          </a:bodyPr>
          <a:lstStyle/>
          <a:p>
            <a:r>
              <a:rPr lang="en-GB" sz="2400" dirty="0" smtClean="0">
                <a:solidFill>
                  <a:srgbClr val="0070C0"/>
                </a:solidFill>
              </a:rPr>
              <a:t>Sustainable buildings</a:t>
            </a:r>
            <a:endParaRPr lang="en-GB" sz="2400" dirty="0">
              <a:solidFill>
                <a:srgbClr val="0070C0"/>
              </a:solidFill>
            </a:endParaRPr>
          </a:p>
        </p:txBody>
      </p:sp>
      <p:cxnSp>
        <p:nvCxnSpPr>
          <p:cNvPr id="16" name="Straight Connector 15"/>
          <p:cNvCxnSpPr/>
          <p:nvPr/>
        </p:nvCxnSpPr>
        <p:spPr>
          <a:xfrm>
            <a:off x="386709" y="2799970"/>
            <a:ext cx="9763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709" y="4114964"/>
            <a:ext cx="9763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0674" y="5212244"/>
            <a:ext cx="9763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4561" y="1196825"/>
            <a:ext cx="9763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4561" y="379924"/>
            <a:ext cx="5213094" cy="461665"/>
          </a:xfrm>
          <a:prstGeom prst="rect">
            <a:avLst/>
          </a:prstGeom>
          <a:noFill/>
        </p:spPr>
        <p:txBody>
          <a:bodyPr wrap="none" rtlCol="0">
            <a:spAutoFit/>
          </a:bodyPr>
          <a:lstStyle/>
          <a:p>
            <a:r>
              <a:rPr lang="en-GB" sz="2400" dirty="0" smtClean="0">
                <a:solidFill>
                  <a:srgbClr val="0070C0"/>
                </a:solidFill>
              </a:rPr>
              <a:t>LeakSafe: a wide range of Accreditations</a:t>
            </a:r>
            <a:endParaRPr lang="en-GB" sz="2400" dirty="0">
              <a:solidFill>
                <a:srgbClr val="0070C0"/>
              </a:solidFill>
            </a:endParaRPr>
          </a:p>
        </p:txBody>
      </p:sp>
    </p:spTree>
    <p:extLst>
      <p:ext uri="{BB962C8B-B14F-4D97-AF65-F5344CB8AC3E}">
        <p14:creationId xmlns:p14="http://schemas.microsoft.com/office/powerpoint/2010/main" val="320054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2" name="TextBox 1"/>
          <p:cNvSpPr txBox="1"/>
          <p:nvPr/>
        </p:nvSpPr>
        <p:spPr>
          <a:xfrm>
            <a:off x="1657885" y="1632247"/>
            <a:ext cx="7617085" cy="1200329"/>
          </a:xfrm>
          <a:prstGeom prst="rect">
            <a:avLst/>
          </a:prstGeom>
          <a:noFill/>
        </p:spPr>
        <p:txBody>
          <a:bodyPr wrap="none" rtlCol="0">
            <a:spAutoFit/>
          </a:bodyPr>
          <a:lstStyle/>
          <a:p>
            <a:r>
              <a:rPr lang="en-GB" dirty="0" smtClean="0"/>
              <a:t>The next two slides illustrate some of LeakSafe’s clients and the insurers who </a:t>
            </a:r>
          </a:p>
          <a:p>
            <a:r>
              <a:rPr lang="en-GB" dirty="0" smtClean="0"/>
              <a:t>Recommend/fund/require LeakSafe systems. </a:t>
            </a:r>
          </a:p>
          <a:p>
            <a:endParaRPr lang="en-GB" dirty="0"/>
          </a:p>
          <a:p>
            <a:r>
              <a:rPr lang="en-GB" dirty="0" smtClean="0"/>
              <a:t>They would not deal with LeakSafe if their systems did not deliver the benefits  </a:t>
            </a:r>
            <a:endParaRPr lang="en-GB" dirty="0"/>
          </a:p>
        </p:txBody>
      </p:sp>
    </p:spTree>
    <p:extLst>
      <p:ext uri="{BB962C8B-B14F-4D97-AF65-F5344CB8AC3E}">
        <p14:creationId xmlns:p14="http://schemas.microsoft.com/office/powerpoint/2010/main" val="3279173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31568" y="2960443"/>
            <a:ext cx="4200983" cy="1008072"/>
          </a:xfrm>
          <a:prstGeom prst="rect">
            <a:avLst/>
          </a:prstGeom>
        </p:spPr>
      </p:pic>
      <p:pic>
        <p:nvPicPr>
          <p:cNvPr id="7" name="Picture 2" descr="C:\Users\TimBaylis\Pictures\Insurance images\axa logo.gif"/>
          <p:cNvPicPr>
            <a:picLocks noChangeAspect="1"/>
          </p:cNvPicPr>
          <p:nvPr/>
        </p:nvPicPr>
        <p:blipFill>
          <a:blip r:embed="rId3"/>
          <a:srcRect/>
          <a:stretch>
            <a:fillRect/>
          </a:stretch>
        </p:blipFill>
        <p:spPr>
          <a:xfrm>
            <a:off x="6864402" y="5820662"/>
            <a:ext cx="706099" cy="706099"/>
          </a:xfrm>
          <a:prstGeom prst="rect">
            <a:avLst/>
          </a:prstGeom>
          <a:noFill/>
          <a:ln>
            <a:noFill/>
          </a:ln>
        </p:spPr>
      </p:pic>
      <p:pic>
        <p:nvPicPr>
          <p:cNvPr id="8" name="Picture 3" descr="C:\Users\TimBaylis\Pictures\Insurance images\Chubb.jpg"/>
          <p:cNvPicPr>
            <a:picLocks noChangeAspect="1"/>
          </p:cNvPicPr>
          <p:nvPr/>
        </p:nvPicPr>
        <p:blipFill>
          <a:blip r:embed="rId4"/>
          <a:srcRect/>
          <a:stretch>
            <a:fillRect/>
          </a:stretch>
        </p:blipFill>
        <p:spPr>
          <a:xfrm>
            <a:off x="6785405" y="4437112"/>
            <a:ext cx="864098" cy="737363"/>
          </a:xfrm>
          <a:prstGeom prst="rect">
            <a:avLst/>
          </a:prstGeom>
          <a:noFill/>
          <a:ln>
            <a:noFill/>
          </a:ln>
        </p:spPr>
      </p:pic>
      <p:pic>
        <p:nvPicPr>
          <p:cNvPr id="9" name="Picture 4" descr="C:\Users\TimBaylis\Pictures\Insurance images\Hiscox.png"/>
          <p:cNvPicPr>
            <a:picLocks noChangeAspect="1"/>
          </p:cNvPicPr>
          <p:nvPr/>
        </p:nvPicPr>
        <p:blipFill>
          <a:blip r:embed="rId5"/>
          <a:srcRect/>
          <a:stretch>
            <a:fillRect/>
          </a:stretch>
        </p:blipFill>
        <p:spPr>
          <a:xfrm>
            <a:off x="6713398" y="1593383"/>
            <a:ext cx="1008112" cy="488398"/>
          </a:xfrm>
          <a:prstGeom prst="rect">
            <a:avLst/>
          </a:prstGeom>
          <a:noFill/>
          <a:ln>
            <a:noFill/>
          </a:ln>
        </p:spPr>
      </p:pic>
      <p:pic>
        <p:nvPicPr>
          <p:cNvPr id="10" name="Picture 2" descr="C:\Users\TimBaylis\Pictures\Insurance images\RSA.gif"/>
          <p:cNvPicPr>
            <a:picLocks noChangeAspect="1" noChangeArrowheads="1"/>
          </p:cNvPicPr>
          <p:nvPr/>
        </p:nvPicPr>
        <p:blipFill rotWithShape="1">
          <a:blip r:embed="rId6">
            <a:extLst>
              <a:ext uri="{28A0092B-C50C-407E-A947-70E740481C1C}">
                <a14:useLocalDpi xmlns:a14="http://schemas.microsoft.com/office/drawing/2010/main" val="0"/>
              </a:ext>
            </a:extLst>
          </a:blip>
          <a:srcRect b="39223"/>
          <a:stretch/>
        </p:blipFill>
        <p:spPr bwMode="auto">
          <a:xfrm>
            <a:off x="4213188" y="4206440"/>
            <a:ext cx="1144101" cy="70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2133" y="2790943"/>
            <a:ext cx="1904960" cy="105831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6728" y="2809519"/>
            <a:ext cx="882061" cy="934661"/>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5264" r="23361"/>
          <a:stretch/>
        </p:blipFill>
        <p:spPr>
          <a:xfrm>
            <a:off x="4262171" y="1617525"/>
            <a:ext cx="1240037" cy="7297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9304" y="1505184"/>
            <a:ext cx="1560316" cy="93619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4688" y="2764625"/>
            <a:ext cx="1505529" cy="924591"/>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11742" y="5661592"/>
            <a:ext cx="1812032" cy="906016"/>
          </a:xfrm>
          <a:prstGeom prst="rect">
            <a:avLst/>
          </a:prstGeom>
        </p:spPr>
      </p:pic>
      <p:pic>
        <p:nvPicPr>
          <p:cNvPr id="17" name="Picture 2" descr="Ace Limited logo.svg"/>
          <p:cNvPicPr>
            <a:picLocks noChangeAspect="1" noChangeArrowheads="1"/>
          </p:cNvPicPr>
          <p:nvPr/>
        </p:nvPicPr>
        <p:blipFill rotWithShape="1">
          <a:blip r:embed="rId13">
            <a:extLst>
              <a:ext uri="{28A0092B-C50C-407E-A947-70E740481C1C}">
                <a14:useLocalDpi xmlns:a14="http://schemas.microsoft.com/office/drawing/2010/main" val="0"/>
              </a:ext>
            </a:extLst>
          </a:blip>
          <a:srcRect r="13900"/>
          <a:stretch/>
        </p:blipFill>
        <p:spPr bwMode="auto">
          <a:xfrm>
            <a:off x="1469304" y="5509409"/>
            <a:ext cx="1115663" cy="11402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yt3.ggpht.com/-I8LEPkutMyk/AAAAAAAAAAI/AAAAAAAAAAA/9jUvQVZlloc/s900-c-k-no-mo-rj-c0xffffff/phot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8185" y="3814971"/>
            <a:ext cx="1341348" cy="13413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75841" y="295437"/>
            <a:ext cx="4545027" cy="461665"/>
          </a:xfrm>
          <a:prstGeom prst="rect">
            <a:avLst/>
          </a:prstGeom>
          <a:noFill/>
        </p:spPr>
        <p:txBody>
          <a:bodyPr wrap="none" rtlCol="0">
            <a:spAutoFit/>
          </a:bodyPr>
          <a:lstStyle/>
          <a:p>
            <a:r>
              <a:rPr lang="en-GB" sz="2400" dirty="0" smtClean="0">
                <a:solidFill>
                  <a:srgbClr val="0070C0"/>
                </a:solidFill>
              </a:rPr>
              <a:t>LeakSafe a proven trusted provider</a:t>
            </a:r>
            <a:endParaRPr lang="en-GB" sz="2400" dirty="0">
              <a:solidFill>
                <a:srgbClr val="0070C0"/>
              </a:solidFill>
            </a:endParaRPr>
          </a:p>
        </p:txBody>
      </p:sp>
      <p:cxnSp>
        <p:nvCxnSpPr>
          <p:cNvPr id="20" name="Straight Connector 19"/>
          <p:cNvCxnSpPr/>
          <p:nvPr/>
        </p:nvCxnSpPr>
        <p:spPr>
          <a:xfrm>
            <a:off x="321018" y="850224"/>
            <a:ext cx="10192923" cy="1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381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271360" y="3517828"/>
            <a:ext cx="4200983" cy="1008072"/>
          </a:xfrm>
          <a:prstGeom prst="rect">
            <a:avLst/>
          </a:prstGeom>
        </p:spPr>
      </p:pic>
      <p:cxnSp>
        <p:nvCxnSpPr>
          <p:cNvPr id="6" name="Straight Connector 5"/>
          <p:cNvCxnSpPr/>
          <p:nvPr/>
        </p:nvCxnSpPr>
        <p:spPr>
          <a:xfrm>
            <a:off x="786051" y="1153887"/>
            <a:ext cx="9763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2" descr="http://www.crm-students.com/fileadmin/templates/crm-4636/images/mobil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288" y="5469370"/>
            <a:ext cx="2247900" cy="8191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betterbuildingspartnership.co.uk/sites/default/files/images/logo/M%26G%20Web%20Logo_0.jpg"/>
          <p:cNvPicPr>
            <a:picLocks noChangeAspect="1" noChangeArrowheads="1"/>
          </p:cNvPicPr>
          <p:nvPr/>
        </p:nvPicPr>
        <p:blipFill rotWithShape="1">
          <a:blip r:embed="rId4">
            <a:extLst>
              <a:ext uri="{28A0092B-C50C-407E-A947-70E740481C1C}">
                <a14:useLocalDpi xmlns:a14="http://schemas.microsoft.com/office/drawing/2010/main" val="0"/>
              </a:ext>
            </a:extLst>
          </a:blip>
          <a:srcRect l="10860" r="9809"/>
          <a:stretch/>
        </p:blipFill>
        <p:spPr bwMode="auto">
          <a:xfrm>
            <a:off x="524450" y="5123041"/>
            <a:ext cx="2214156" cy="1511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hepeninsulaqatar.com/images/Q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01" y="1318205"/>
            <a:ext cx="1437811" cy="13832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upload.wikimedia.org/wikipedia/commons/thumb/b/be/Logo_of_the_Church_of_England.svg/2000px-Logo_of_the_Church_of_England.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891" y="3055403"/>
            <a:ext cx="2007991" cy="14347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jll.co.uk/_layouts/15/JLL.SP2013.Internet.UI/Images/logo-noRe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2569" y="3218036"/>
            <a:ext cx="2228702" cy="990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d.ibtimes.co.uk/en/full/1378322/capita-log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3446" b="20159"/>
          <a:stretch/>
        </p:blipFill>
        <p:spPr bwMode="auto">
          <a:xfrm>
            <a:off x="7620046" y="1523047"/>
            <a:ext cx="2180459" cy="7552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Val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9279" y="1662070"/>
            <a:ext cx="2045599" cy="5186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dutchinvestor.com/f/didatabase/profilelogo/39?hash=00e4052c11865de10a41a48cf789b2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3766" y="5386383"/>
            <a:ext cx="1813020" cy="10243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5881" y="321549"/>
            <a:ext cx="7583936" cy="707886"/>
          </a:xfrm>
          <a:prstGeom prst="rect">
            <a:avLst/>
          </a:prstGeom>
          <a:noFill/>
        </p:spPr>
        <p:txBody>
          <a:bodyPr wrap="none" rtlCol="0">
            <a:spAutoFit/>
          </a:bodyPr>
          <a:lstStyle/>
          <a:p>
            <a:r>
              <a:rPr lang="en-GB" sz="4000" dirty="0" smtClean="0">
                <a:solidFill>
                  <a:srgbClr val="0070C0"/>
                </a:solidFill>
              </a:rPr>
              <a:t>LeakSafe: a proven trusted provider</a:t>
            </a:r>
            <a:endParaRPr lang="en-GB" sz="4000" dirty="0">
              <a:solidFill>
                <a:srgbClr val="0070C0"/>
              </a:solidFill>
            </a:endParaRPr>
          </a:p>
        </p:txBody>
      </p:sp>
      <p:pic>
        <p:nvPicPr>
          <p:cNvPr id="1028" name="Picture 4" descr="Image result for cadogan estates"/>
          <p:cNvPicPr>
            <a:picLocks noChangeAspect="1" noChangeArrowheads="1"/>
          </p:cNvPicPr>
          <p:nvPr/>
        </p:nvPicPr>
        <p:blipFill rotWithShape="1">
          <a:blip r:embed="rId11">
            <a:extLst>
              <a:ext uri="{28A0092B-C50C-407E-A947-70E740481C1C}">
                <a14:useLocalDpi xmlns:a14="http://schemas.microsoft.com/office/drawing/2010/main" val="0"/>
              </a:ext>
            </a:extLst>
          </a:blip>
          <a:srcRect l="24637" t="9642" r="20462" b="4567"/>
          <a:stretch/>
        </p:blipFill>
        <p:spPr bwMode="auto">
          <a:xfrm>
            <a:off x="3364702" y="3170758"/>
            <a:ext cx="1759733" cy="1489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pbs.twimg.com/profile_images/459325328897224704/t7VeurJg_400x400.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85879" y="3209636"/>
            <a:ext cx="1411731" cy="141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2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Tree>
    <p:extLst>
      <p:ext uri="{BB962C8B-B14F-4D97-AF65-F5344CB8AC3E}">
        <p14:creationId xmlns:p14="http://schemas.microsoft.com/office/powerpoint/2010/main" val="316955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2" name="TextBox 1"/>
          <p:cNvSpPr txBox="1"/>
          <p:nvPr/>
        </p:nvSpPr>
        <p:spPr>
          <a:xfrm>
            <a:off x="1011984" y="984231"/>
            <a:ext cx="8987268" cy="4524315"/>
          </a:xfrm>
          <a:prstGeom prst="rect">
            <a:avLst/>
          </a:prstGeom>
          <a:noFill/>
        </p:spPr>
        <p:txBody>
          <a:bodyPr wrap="none" rtlCol="0">
            <a:spAutoFit/>
          </a:bodyPr>
          <a:lstStyle/>
          <a:p>
            <a:r>
              <a:rPr lang="en-GB" dirty="0" smtClean="0"/>
              <a:t>A property with a poor water damage history will not see an improvement in its claims </a:t>
            </a:r>
          </a:p>
          <a:p>
            <a:r>
              <a:rPr lang="en-GB" dirty="0" smtClean="0"/>
              <a:t>record until something is done about the problem.</a:t>
            </a:r>
          </a:p>
          <a:p>
            <a:endParaRPr lang="en-GB" dirty="0"/>
          </a:p>
          <a:p>
            <a:r>
              <a:rPr lang="en-GB" dirty="0" smtClean="0"/>
              <a:t>It will get worse as the property, its plumbing and fittings get older as we understand that</a:t>
            </a:r>
          </a:p>
          <a:p>
            <a:r>
              <a:rPr lang="en-GB" dirty="0" smtClean="0"/>
              <a:t>The principal source of the leaks are, as is the case with most residential blocks, the pipework </a:t>
            </a:r>
          </a:p>
          <a:p>
            <a:r>
              <a:rPr lang="en-GB" dirty="0" smtClean="0"/>
              <a:t>and associated fittings i.e. bathrooms, kitchens, utility rooms boilers etc.</a:t>
            </a:r>
          </a:p>
          <a:p>
            <a:endParaRPr lang="en-GB" dirty="0"/>
          </a:p>
          <a:p>
            <a:r>
              <a:rPr lang="en-GB" dirty="0" smtClean="0"/>
              <a:t>We understand the position at Warren House is exacerbated by the fact that a proportion of </a:t>
            </a:r>
          </a:p>
          <a:p>
            <a:r>
              <a:rPr lang="en-GB" dirty="0" smtClean="0"/>
              <a:t>apartments are a London base for people who spend extended periods abroad. </a:t>
            </a:r>
          </a:p>
          <a:p>
            <a:endParaRPr lang="en-GB" dirty="0"/>
          </a:p>
          <a:p>
            <a:r>
              <a:rPr lang="en-GB" dirty="0" smtClean="0"/>
              <a:t>The options to improve the position are essentially ;</a:t>
            </a:r>
          </a:p>
          <a:p>
            <a:endParaRPr lang="en-GB" dirty="0"/>
          </a:p>
          <a:p>
            <a:pPr marL="285750" indent="-285750">
              <a:buFontTx/>
              <a:buChar char="-"/>
            </a:pPr>
            <a:r>
              <a:rPr lang="en-GB" dirty="0" smtClean="0"/>
              <a:t>Re-plumb the property</a:t>
            </a:r>
          </a:p>
          <a:p>
            <a:pPr marL="285750" indent="-285750">
              <a:buFontTx/>
              <a:buChar char="-"/>
            </a:pPr>
            <a:r>
              <a:rPr lang="en-GB" dirty="0" smtClean="0"/>
              <a:t>Install a leak detection system</a:t>
            </a:r>
          </a:p>
          <a:p>
            <a:pPr marL="285750" indent="-285750">
              <a:buFontTx/>
              <a:buChar char="-"/>
            </a:pPr>
            <a:endParaRPr lang="en-GB" dirty="0" smtClean="0"/>
          </a:p>
          <a:p>
            <a:r>
              <a:rPr lang="en-GB" dirty="0" smtClean="0"/>
              <a:t> </a:t>
            </a:r>
            <a:endParaRPr lang="en-GB" dirty="0"/>
          </a:p>
        </p:txBody>
      </p:sp>
    </p:spTree>
    <p:extLst>
      <p:ext uri="{BB962C8B-B14F-4D97-AF65-F5344CB8AC3E}">
        <p14:creationId xmlns:p14="http://schemas.microsoft.com/office/powerpoint/2010/main" val="2688236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2" name="TextBox 1"/>
          <p:cNvSpPr txBox="1"/>
          <p:nvPr/>
        </p:nvSpPr>
        <p:spPr>
          <a:xfrm>
            <a:off x="393107" y="478564"/>
            <a:ext cx="5765937" cy="369332"/>
          </a:xfrm>
          <a:prstGeom prst="rect">
            <a:avLst/>
          </a:prstGeom>
          <a:noFill/>
        </p:spPr>
        <p:txBody>
          <a:bodyPr wrap="none" rtlCol="0">
            <a:spAutoFit/>
          </a:bodyPr>
          <a:lstStyle/>
          <a:p>
            <a:r>
              <a:rPr lang="en-GB" dirty="0" smtClean="0">
                <a:solidFill>
                  <a:srgbClr val="0070C0"/>
                </a:solidFill>
              </a:rPr>
              <a:t>Do LeakSafe systems deliver the benefits claimed for them ?</a:t>
            </a:r>
            <a:endParaRPr lang="en-GB" dirty="0">
              <a:solidFill>
                <a:srgbClr val="0070C0"/>
              </a:solidFill>
            </a:endParaRPr>
          </a:p>
        </p:txBody>
      </p:sp>
      <p:sp>
        <p:nvSpPr>
          <p:cNvPr id="3" name="TextBox 2"/>
          <p:cNvSpPr txBox="1"/>
          <p:nvPr/>
        </p:nvSpPr>
        <p:spPr>
          <a:xfrm>
            <a:off x="393107" y="1611004"/>
            <a:ext cx="9481763" cy="3970318"/>
          </a:xfrm>
          <a:prstGeom prst="rect">
            <a:avLst/>
          </a:prstGeom>
          <a:noFill/>
        </p:spPr>
        <p:txBody>
          <a:bodyPr wrap="none" rtlCol="0">
            <a:spAutoFit/>
          </a:bodyPr>
          <a:lstStyle/>
          <a:p>
            <a:r>
              <a:rPr lang="en-GB" dirty="0" smtClean="0"/>
              <a:t>The next slides are from data provided by RSA and Jelf (the latter being part of Marsh Insurance </a:t>
            </a:r>
          </a:p>
          <a:p>
            <a:r>
              <a:rPr lang="en-GB" dirty="0" smtClean="0"/>
              <a:t>Brokers) on three installations. All are residential blocks proving the benefits of installing LeakSafe.</a:t>
            </a:r>
          </a:p>
          <a:p>
            <a:endParaRPr lang="en-GB" dirty="0"/>
          </a:p>
          <a:p>
            <a:r>
              <a:rPr lang="en-GB" dirty="0" smtClean="0"/>
              <a:t>Clients and insurers will not reveal how much excesses and premiums are reduced for the </a:t>
            </a:r>
          </a:p>
          <a:p>
            <a:r>
              <a:rPr lang="en-GB" dirty="0" smtClean="0"/>
              <a:t>installation of LeakSafe systems as this is confidential between the parties &amp; commercially </a:t>
            </a:r>
          </a:p>
          <a:p>
            <a:r>
              <a:rPr lang="en-GB" dirty="0" smtClean="0"/>
              <a:t>sensitive but AXA and Zurich will, in our experience, offer significantly better terms than would </a:t>
            </a:r>
          </a:p>
          <a:p>
            <a:r>
              <a:rPr lang="en-GB" dirty="0" smtClean="0"/>
              <a:t>otherwise be the case. </a:t>
            </a:r>
          </a:p>
          <a:p>
            <a:endParaRPr lang="en-GB" dirty="0"/>
          </a:p>
          <a:p>
            <a:r>
              <a:rPr lang="en-GB" dirty="0" smtClean="0"/>
              <a:t>Over the longer term the improved claims history creates a competitive environment at renewal.</a:t>
            </a:r>
          </a:p>
          <a:p>
            <a:endParaRPr lang="en-GB" dirty="0"/>
          </a:p>
          <a:p>
            <a:r>
              <a:rPr lang="en-GB" dirty="0" smtClean="0"/>
              <a:t>With performance targets to hit insurers are attracted to large residential blocks with their large </a:t>
            </a:r>
          </a:p>
          <a:p>
            <a:r>
              <a:rPr lang="en-GB" dirty="0" smtClean="0"/>
              <a:t>premiums other than for the fact that historically this augment has suffered significant water </a:t>
            </a:r>
          </a:p>
          <a:p>
            <a:r>
              <a:rPr lang="en-GB" dirty="0" smtClean="0"/>
              <a:t>damage claims. By installing a leak detection system the block overcomes the single biggest barrier </a:t>
            </a:r>
          </a:p>
          <a:p>
            <a:r>
              <a:rPr lang="en-GB" dirty="0" smtClean="0"/>
              <a:t>to improved insurance policy terms          </a:t>
            </a:r>
            <a:endParaRPr lang="en-GB" dirty="0"/>
          </a:p>
        </p:txBody>
      </p:sp>
    </p:spTree>
    <p:extLst>
      <p:ext uri="{BB962C8B-B14F-4D97-AF65-F5344CB8AC3E}">
        <p14:creationId xmlns:p14="http://schemas.microsoft.com/office/powerpoint/2010/main" val="127916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39 Hill St London w1j 5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39 Hill St London w1j 5n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0" name="Picture 6" descr="https://imganuncios.mitula.net/2_bedroom_flat_to_rent_in_39_hill_street_mayfair_w1j_london_60800724773351142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540" y="2575065"/>
            <a:ext cx="3985861" cy="29940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35301" y="980902"/>
            <a:ext cx="11190163" cy="665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4401681" y="4655976"/>
          <a:ext cx="2241715" cy="1940766"/>
        </p:xfrm>
        <a:graphic>
          <a:graphicData uri="http://schemas.openxmlformats.org/drawingml/2006/table">
            <a:tbl>
              <a:tblPr firstRow="1" firstCol="1" bandRow="1">
                <a:tableStyleId>{5C22544A-7EE6-4342-B048-85BDC9FD1C3A}</a:tableStyleId>
              </a:tblPr>
              <a:tblGrid>
                <a:gridCol w="894821"/>
                <a:gridCol w="1346894"/>
              </a:tblGrid>
              <a:tr h="323461">
                <a:tc>
                  <a:txBody>
                    <a:bodyPr/>
                    <a:lstStyle/>
                    <a:p>
                      <a:pPr algn="ctr">
                        <a:lnSpc>
                          <a:spcPct val="107000"/>
                        </a:lnSpc>
                        <a:spcAft>
                          <a:spcPts val="0"/>
                        </a:spcAft>
                      </a:pPr>
                      <a:r>
                        <a:rPr lang="en-GB" sz="1100" b="0" dirty="0">
                          <a:solidFill>
                            <a:schemeClr val="tx1"/>
                          </a:solidFill>
                          <a:effectLst/>
                        </a:rPr>
                        <a:t>Year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No. of claims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3461">
                <a:tc>
                  <a:txBody>
                    <a:bodyPr/>
                    <a:lstStyle/>
                    <a:p>
                      <a:pPr algn="ctr">
                        <a:lnSpc>
                          <a:spcPct val="107000"/>
                        </a:lnSpc>
                        <a:spcAft>
                          <a:spcPts val="0"/>
                        </a:spcAft>
                      </a:pPr>
                      <a:r>
                        <a:rPr lang="en-GB" sz="1100" b="0" dirty="0">
                          <a:solidFill>
                            <a:schemeClr val="tx1"/>
                          </a:solidFill>
                          <a:effectLst/>
                        </a:rPr>
                        <a:t>2012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9</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3461">
                <a:tc>
                  <a:txBody>
                    <a:bodyPr/>
                    <a:lstStyle/>
                    <a:p>
                      <a:pPr algn="ctr">
                        <a:lnSpc>
                          <a:spcPct val="107000"/>
                        </a:lnSpc>
                        <a:spcAft>
                          <a:spcPts val="0"/>
                        </a:spcAft>
                      </a:pPr>
                      <a:r>
                        <a:rPr lang="en-GB" sz="1100" b="0" dirty="0">
                          <a:solidFill>
                            <a:schemeClr val="tx1"/>
                          </a:solidFill>
                          <a:effectLst/>
                        </a:rPr>
                        <a:t>2013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3461">
                <a:tc>
                  <a:txBody>
                    <a:bodyPr/>
                    <a:lstStyle/>
                    <a:p>
                      <a:pPr algn="ctr">
                        <a:lnSpc>
                          <a:spcPct val="107000"/>
                        </a:lnSpc>
                        <a:spcAft>
                          <a:spcPts val="0"/>
                        </a:spcAft>
                      </a:pPr>
                      <a:r>
                        <a:rPr lang="en-GB" sz="1100" b="0" dirty="0">
                          <a:solidFill>
                            <a:schemeClr val="tx1"/>
                          </a:solidFill>
                          <a:effectLst/>
                        </a:rPr>
                        <a:t>2014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3461">
                <a:tc>
                  <a:txBody>
                    <a:bodyPr/>
                    <a:lstStyle/>
                    <a:p>
                      <a:pPr algn="ctr">
                        <a:lnSpc>
                          <a:spcPct val="107000"/>
                        </a:lnSpc>
                        <a:spcAft>
                          <a:spcPts val="0"/>
                        </a:spcAft>
                      </a:pPr>
                      <a:r>
                        <a:rPr lang="en-GB" sz="1100" b="0" dirty="0">
                          <a:solidFill>
                            <a:schemeClr val="tx1"/>
                          </a:solidFill>
                          <a:effectLst/>
                        </a:rPr>
                        <a:t>2015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1</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3461">
                <a:tc>
                  <a:txBody>
                    <a:bodyPr/>
                    <a:lstStyle/>
                    <a:p>
                      <a:pPr algn="ctr">
                        <a:lnSpc>
                          <a:spcPct val="107000"/>
                        </a:lnSpc>
                        <a:spcAft>
                          <a:spcPts val="0"/>
                        </a:spcAft>
                      </a:pPr>
                      <a:r>
                        <a:rPr lang="en-GB" sz="1100" b="0" dirty="0">
                          <a:solidFill>
                            <a:schemeClr val="tx1"/>
                          </a:solidFill>
                          <a:effectLst/>
                        </a:rPr>
                        <a:t>2016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bl>
          </a:graphicData>
        </a:graphic>
      </p:graphicFrame>
      <p:graphicFrame>
        <p:nvGraphicFramePr>
          <p:cNvPr id="18" name="Table 17"/>
          <p:cNvGraphicFramePr>
            <a:graphicFrameLocks noGrp="1"/>
          </p:cNvGraphicFramePr>
          <p:nvPr>
            <p:extLst/>
          </p:nvPr>
        </p:nvGraphicFramePr>
        <p:xfrm>
          <a:off x="4401681" y="1604863"/>
          <a:ext cx="2378516" cy="2164704"/>
        </p:xfrm>
        <a:graphic>
          <a:graphicData uri="http://schemas.openxmlformats.org/drawingml/2006/table">
            <a:tbl>
              <a:tblPr firstRow="1" firstCol="1" bandRow="1">
                <a:tableStyleId>{5C22544A-7EE6-4342-B048-85BDC9FD1C3A}</a:tableStyleId>
              </a:tblPr>
              <a:tblGrid>
                <a:gridCol w="1121941"/>
                <a:gridCol w="1256575"/>
              </a:tblGrid>
              <a:tr h="360784">
                <a:tc>
                  <a:txBody>
                    <a:bodyPr/>
                    <a:lstStyle/>
                    <a:p>
                      <a:pPr algn="ctr">
                        <a:lnSpc>
                          <a:spcPct val="107000"/>
                        </a:lnSpc>
                        <a:spcAft>
                          <a:spcPts val="0"/>
                        </a:spcAft>
                      </a:pPr>
                      <a:r>
                        <a:rPr lang="en-GB" sz="1100" b="0" dirty="0">
                          <a:solidFill>
                            <a:schemeClr val="tx1"/>
                          </a:solidFill>
                          <a:effectLst/>
                        </a:rPr>
                        <a:t>Year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nSpc>
                          <a:spcPct val="107000"/>
                        </a:lnSpc>
                        <a:spcAft>
                          <a:spcPts val="0"/>
                        </a:spcAft>
                      </a:pPr>
                      <a:r>
                        <a:rPr lang="en-GB" sz="1100" b="0" dirty="0">
                          <a:solidFill>
                            <a:schemeClr val="tx1"/>
                          </a:solidFill>
                          <a:effectLst/>
                        </a:rPr>
                        <a:t>£ Cost of claims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60784">
                <a:tc>
                  <a:txBody>
                    <a:bodyPr/>
                    <a:lstStyle/>
                    <a:p>
                      <a:pPr algn="ctr">
                        <a:lnSpc>
                          <a:spcPct val="107000"/>
                        </a:lnSpc>
                        <a:spcAft>
                          <a:spcPts val="0"/>
                        </a:spcAft>
                      </a:pPr>
                      <a:r>
                        <a:rPr lang="en-GB" sz="1100" b="0" dirty="0">
                          <a:solidFill>
                            <a:schemeClr val="tx1"/>
                          </a:solidFill>
                          <a:effectLst/>
                        </a:rPr>
                        <a:t>2012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£40,540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60784">
                <a:tc>
                  <a:txBody>
                    <a:bodyPr/>
                    <a:lstStyle/>
                    <a:p>
                      <a:pPr algn="ctr">
                        <a:lnSpc>
                          <a:spcPct val="107000"/>
                        </a:lnSpc>
                        <a:spcAft>
                          <a:spcPts val="0"/>
                        </a:spcAft>
                      </a:pPr>
                      <a:r>
                        <a:rPr lang="en-GB" sz="1100" b="0" dirty="0">
                          <a:solidFill>
                            <a:schemeClr val="tx1"/>
                          </a:solidFill>
                          <a:effectLst/>
                        </a:rPr>
                        <a:t>2013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£6,126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60784">
                <a:tc>
                  <a:txBody>
                    <a:bodyPr/>
                    <a:lstStyle/>
                    <a:p>
                      <a:pPr algn="ctr">
                        <a:lnSpc>
                          <a:spcPct val="107000"/>
                        </a:lnSpc>
                        <a:spcAft>
                          <a:spcPts val="0"/>
                        </a:spcAft>
                      </a:pPr>
                      <a:r>
                        <a:rPr lang="en-GB" sz="1100" b="0" dirty="0">
                          <a:solidFill>
                            <a:schemeClr val="tx1"/>
                          </a:solidFill>
                          <a:effectLst/>
                        </a:rPr>
                        <a:t>2014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£255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60784">
                <a:tc>
                  <a:txBody>
                    <a:bodyPr/>
                    <a:lstStyle/>
                    <a:p>
                      <a:pPr algn="ctr">
                        <a:lnSpc>
                          <a:spcPct val="107000"/>
                        </a:lnSpc>
                        <a:spcAft>
                          <a:spcPts val="0"/>
                        </a:spcAft>
                      </a:pPr>
                      <a:r>
                        <a:rPr lang="en-GB" sz="1100" b="0" dirty="0">
                          <a:solidFill>
                            <a:schemeClr val="tx1"/>
                          </a:solidFill>
                          <a:effectLst/>
                        </a:rPr>
                        <a:t>2015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£85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60784">
                <a:tc>
                  <a:txBody>
                    <a:bodyPr/>
                    <a:lstStyle/>
                    <a:p>
                      <a:pPr algn="ctr">
                        <a:lnSpc>
                          <a:spcPct val="107000"/>
                        </a:lnSpc>
                        <a:spcAft>
                          <a:spcPts val="0"/>
                        </a:spcAft>
                      </a:pPr>
                      <a:r>
                        <a:rPr lang="en-GB" sz="1100" b="0" dirty="0">
                          <a:solidFill>
                            <a:schemeClr val="tx1"/>
                          </a:solidFill>
                          <a:effectLst/>
                        </a:rPr>
                        <a:t>2016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bl>
          </a:graphicData>
        </a:graphic>
      </p:graphicFrame>
      <p:pic>
        <p:nvPicPr>
          <p:cNvPr id="47" name="Picture 6" descr="http://seeklogo.com/images/R/rsa-logo-87124C7F3B-seeklogo.com.gif"/>
          <p:cNvPicPr>
            <a:picLocks noChangeAspect="1" noChangeArrowheads="1"/>
          </p:cNvPicPr>
          <p:nvPr/>
        </p:nvPicPr>
        <p:blipFill rotWithShape="1">
          <a:blip r:embed="rId3">
            <a:extLst>
              <a:ext uri="{28A0092B-C50C-407E-A947-70E740481C1C}">
                <a14:useLocalDpi xmlns:a14="http://schemas.microsoft.com/office/drawing/2010/main" val="0"/>
              </a:ext>
            </a:extLst>
          </a:blip>
          <a:srcRect t="24325" b="21307"/>
          <a:stretch/>
        </p:blipFill>
        <p:spPr bwMode="auto">
          <a:xfrm>
            <a:off x="9917079" y="-21420"/>
            <a:ext cx="1904808" cy="10355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4"/>
          <a:srcRect l="19158" t="45757" r="68469" b="28151"/>
          <a:stretch/>
        </p:blipFill>
        <p:spPr bwMode="auto">
          <a:xfrm>
            <a:off x="146956" y="1143496"/>
            <a:ext cx="3890865" cy="2913364"/>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srcRect l="4423" t="45031" r="83456" b="28737"/>
          <a:stretch/>
        </p:blipFill>
        <p:spPr bwMode="auto">
          <a:xfrm>
            <a:off x="326081" y="4189121"/>
            <a:ext cx="3768474" cy="2666846"/>
          </a:xfrm>
          <a:prstGeom prst="rect">
            <a:avLst/>
          </a:prstGeom>
          <a:ln>
            <a:noFill/>
          </a:ln>
          <a:extLst>
            <a:ext uri="{53640926-AAD7-44D8-BBD7-CCE9431645EC}">
              <a14:shadowObscured xmlns:a14="http://schemas.microsoft.com/office/drawing/2010/main"/>
            </a:ext>
          </a:extLst>
        </p:spPr>
      </p:pic>
      <p:cxnSp>
        <p:nvCxnSpPr>
          <p:cNvPr id="26" name="Straight Connector 25"/>
          <p:cNvCxnSpPr/>
          <p:nvPr/>
        </p:nvCxnSpPr>
        <p:spPr>
          <a:xfrm>
            <a:off x="2276674" y="1604865"/>
            <a:ext cx="9330" cy="216470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5325" y="4655976"/>
            <a:ext cx="0" cy="194076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7"/>
          <p:cNvSpPr txBox="1"/>
          <p:nvPr/>
        </p:nvSpPr>
        <p:spPr>
          <a:xfrm>
            <a:off x="2301564" y="4808132"/>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sp>
        <p:nvSpPr>
          <p:cNvPr id="15" name="TextBox 7"/>
          <p:cNvSpPr txBox="1"/>
          <p:nvPr/>
        </p:nvSpPr>
        <p:spPr>
          <a:xfrm>
            <a:off x="2269376" y="1869130"/>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spTree>
    <p:extLst>
      <p:ext uri="{BB962C8B-B14F-4D97-AF65-F5344CB8AC3E}">
        <p14:creationId xmlns:p14="http://schemas.microsoft.com/office/powerpoint/2010/main" val="332285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39 Hill St London w1j 5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39 Hill St London w1j 5n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8" name="Straight Connector 7"/>
          <p:cNvCxnSpPr/>
          <p:nvPr/>
        </p:nvCxnSpPr>
        <p:spPr>
          <a:xfrm>
            <a:off x="435301" y="980902"/>
            <a:ext cx="11190163" cy="665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rotWithShape="1">
          <a:blip r:embed="rId2"/>
          <a:srcRect l="54553" t="60302" r="33108" b="13532"/>
          <a:stretch/>
        </p:blipFill>
        <p:spPr bwMode="auto">
          <a:xfrm>
            <a:off x="460375" y="3944741"/>
            <a:ext cx="4098578" cy="2685466"/>
          </a:xfrm>
          <a:prstGeom prst="rect">
            <a:avLst/>
          </a:prstGeom>
          <a:ln>
            <a:noFill/>
          </a:ln>
          <a:extLst>
            <a:ext uri="{53640926-AAD7-44D8-BBD7-CCE9431645EC}">
              <a14:shadowObscured xmlns:a14="http://schemas.microsoft.com/office/drawing/2010/main"/>
            </a:ext>
          </a:extLst>
        </p:spPr>
      </p:pic>
      <p:cxnSp>
        <p:nvCxnSpPr>
          <p:cNvPr id="10" name="Straight Connector 9"/>
          <p:cNvCxnSpPr/>
          <p:nvPr/>
        </p:nvCxnSpPr>
        <p:spPr>
          <a:xfrm>
            <a:off x="2565920" y="4345369"/>
            <a:ext cx="1" cy="20226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1"/>
          <p:cNvPicPr/>
          <p:nvPr/>
        </p:nvPicPr>
        <p:blipFill rotWithShape="1">
          <a:blip r:embed="rId3"/>
          <a:srcRect l="68657" t="61067" r="19120" b="13558"/>
          <a:stretch/>
        </p:blipFill>
        <p:spPr bwMode="auto">
          <a:xfrm>
            <a:off x="307975" y="1141226"/>
            <a:ext cx="4250978" cy="2709736"/>
          </a:xfrm>
          <a:prstGeom prst="rect">
            <a:avLst/>
          </a:prstGeom>
          <a:ln>
            <a:noFill/>
          </a:ln>
          <a:extLst>
            <a:ext uri="{53640926-AAD7-44D8-BBD7-CCE9431645EC}">
              <a14:shadowObscured xmlns:a14="http://schemas.microsoft.com/office/drawing/2010/main"/>
            </a:ext>
          </a:extLst>
        </p:spPr>
      </p:pic>
      <p:cxnSp>
        <p:nvCxnSpPr>
          <p:cNvPr id="26" name="Straight Connector 25"/>
          <p:cNvCxnSpPr/>
          <p:nvPr/>
        </p:nvCxnSpPr>
        <p:spPr>
          <a:xfrm>
            <a:off x="2621910" y="1530220"/>
            <a:ext cx="0" cy="206935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4851919" y="4413377"/>
          <a:ext cx="2136710" cy="1954674"/>
        </p:xfrm>
        <a:graphic>
          <a:graphicData uri="http://schemas.openxmlformats.org/drawingml/2006/table">
            <a:tbl>
              <a:tblPr firstRow="1" firstCol="1" bandRow="1">
                <a:tableStyleId>{5C22544A-7EE6-4342-B048-85BDC9FD1C3A}</a:tableStyleId>
              </a:tblPr>
              <a:tblGrid>
                <a:gridCol w="891845"/>
                <a:gridCol w="1244865"/>
              </a:tblGrid>
              <a:tr h="325779">
                <a:tc>
                  <a:txBody>
                    <a:bodyPr/>
                    <a:lstStyle/>
                    <a:p>
                      <a:pPr algn="ctr">
                        <a:lnSpc>
                          <a:spcPct val="107000"/>
                        </a:lnSpc>
                        <a:spcAft>
                          <a:spcPts val="0"/>
                        </a:spcAft>
                      </a:pPr>
                      <a:r>
                        <a:rPr lang="en-GB" sz="1100" b="0" dirty="0">
                          <a:solidFill>
                            <a:schemeClr val="tx1"/>
                          </a:solidFill>
                          <a:effectLst/>
                        </a:rPr>
                        <a:t>Year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No. of claims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5779">
                <a:tc>
                  <a:txBody>
                    <a:bodyPr/>
                    <a:lstStyle/>
                    <a:p>
                      <a:pPr algn="ctr">
                        <a:lnSpc>
                          <a:spcPct val="107000"/>
                        </a:lnSpc>
                        <a:spcAft>
                          <a:spcPts val="0"/>
                        </a:spcAft>
                      </a:pPr>
                      <a:r>
                        <a:rPr lang="en-GB" sz="1100" b="0" dirty="0">
                          <a:solidFill>
                            <a:schemeClr val="tx1"/>
                          </a:solidFill>
                          <a:effectLst/>
                        </a:rPr>
                        <a:t>2012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5779">
                <a:tc>
                  <a:txBody>
                    <a:bodyPr/>
                    <a:lstStyle/>
                    <a:p>
                      <a:pPr algn="ctr">
                        <a:lnSpc>
                          <a:spcPct val="107000"/>
                        </a:lnSpc>
                        <a:spcAft>
                          <a:spcPts val="0"/>
                        </a:spcAft>
                      </a:pPr>
                      <a:r>
                        <a:rPr lang="en-GB" sz="1100" b="0" dirty="0">
                          <a:solidFill>
                            <a:schemeClr val="tx1"/>
                          </a:solidFill>
                          <a:effectLst/>
                        </a:rPr>
                        <a:t>2013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5779">
                <a:tc>
                  <a:txBody>
                    <a:bodyPr/>
                    <a:lstStyle/>
                    <a:p>
                      <a:pPr algn="ctr">
                        <a:lnSpc>
                          <a:spcPct val="107000"/>
                        </a:lnSpc>
                        <a:spcAft>
                          <a:spcPts val="0"/>
                        </a:spcAft>
                      </a:pPr>
                      <a:r>
                        <a:rPr lang="en-GB" sz="1100" b="0" dirty="0">
                          <a:solidFill>
                            <a:schemeClr val="tx1"/>
                          </a:solidFill>
                          <a:effectLst/>
                        </a:rPr>
                        <a:t>2014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5779">
                <a:tc>
                  <a:txBody>
                    <a:bodyPr/>
                    <a:lstStyle/>
                    <a:p>
                      <a:pPr algn="ctr">
                        <a:lnSpc>
                          <a:spcPct val="107000"/>
                        </a:lnSpc>
                        <a:spcAft>
                          <a:spcPts val="0"/>
                        </a:spcAft>
                      </a:pPr>
                      <a:r>
                        <a:rPr lang="en-GB" sz="1100" b="0" dirty="0">
                          <a:solidFill>
                            <a:schemeClr val="tx1"/>
                          </a:solidFill>
                          <a:effectLst/>
                        </a:rPr>
                        <a:t>2015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25779">
                <a:tc>
                  <a:txBody>
                    <a:bodyPr/>
                    <a:lstStyle/>
                    <a:p>
                      <a:pPr algn="ctr">
                        <a:lnSpc>
                          <a:spcPct val="107000"/>
                        </a:lnSpc>
                        <a:spcAft>
                          <a:spcPts val="0"/>
                        </a:spcAft>
                      </a:pPr>
                      <a:r>
                        <a:rPr lang="en-GB" sz="1100" b="0" dirty="0">
                          <a:solidFill>
                            <a:schemeClr val="tx1"/>
                          </a:solidFill>
                          <a:effectLst/>
                        </a:rPr>
                        <a:t>2016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1</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bl>
          </a:graphicData>
        </a:graphic>
      </p:graphicFrame>
      <p:graphicFrame>
        <p:nvGraphicFramePr>
          <p:cNvPr id="9" name="Table 8"/>
          <p:cNvGraphicFramePr>
            <a:graphicFrameLocks noGrp="1"/>
          </p:cNvGraphicFramePr>
          <p:nvPr>
            <p:extLst/>
          </p:nvPr>
        </p:nvGraphicFramePr>
        <p:xfrm>
          <a:off x="4851918" y="1530221"/>
          <a:ext cx="2136711" cy="2069352"/>
        </p:xfrm>
        <a:graphic>
          <a:graphicData uri="http://schemas.openxmlformats.org/drawingml/2006/table">
            <a:tbl>
              <a:tblPr firstRow="1" firstCol="1" bandRow="1">
                <a:tableStyleId>{5C22544A-7EE6-4342-B048-85BDC9FD1C3A}</a:tableStyleId>
              </a:tblPr>
              <a:tblGrid>
                <a:gridCol w="1007883"/>
                <a:gridCol w="1128828"/>
              </a:tblGrid>
              <a:tr h="344892">
                <a:tc>
                  <a:txBody>
                    <a:bodyPr/>
                    <a:lstStyle/>
                    <a:p>
                      <a:pPr algn="ctr">
                        <a:lnSpc>
                          <a:spcPct val="107000"/>
                        </a:lnSpc>
                        <a:spcAft>
                          <a:spcPts val="0"/>
                        </a:spcAft>
                      </a:pPr>
                      <a:r>
                        <a:rPr lang="en-GB" sz="1100" b="0" dirty="0">
                          <a:solidFill>
                            <a:schemeClr val="tx1"/>
                          </a:solidFill>
                          <a:effectLst/>
                        </a:rPr>
                        <a:t>Year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nSpc>
                          <a:spcPct val="107000"/>
                        </a:lnSpc>
                        <a:spcAft>
                          <a:spcPts val="0"/>
                        </a:spcAft>
                      </a:pPr>
                      <a:r>
                        <a:rPr lang="en-GB" sz="1100" b="0" dirty="0">
                          <a:solidFill>
                            <a:schemeClr val="tx1"/>
                          </a:solidFill>
                          <a:effectLst/>
                        </a:rPr>
                        <a:t>£ Cost of claims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44892">
                <a:tc>
                  <a:txBody>
                    <a:bodyPr/>
                    <a:lstStyle/>
                    <a:p>
                      <a:pPr algn="ctr">
                        <a:lnSpc>
                          <a:spcPct val="107000"/>
                        </a:lnSpc>
                        <a:spcAft>
                          <a:spcPts val="0"/>
                        </a:spcAft>
                      </a:pPr>
                      <a:r>
                        <a:rPr lang="en-GB" sz="1100" b="0" dirty="0">
                          <a:solidFill>
                            <a:schemeClr val="tx1"/>
                          </a:solidFill>
                          <a:effectLst/>
                        </a:rPr>
                        <a:t>2012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£34,841</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44892">
                <a:tc>
                  <a:txBody>
                    <a:bodyPr/>
                    <a:lstStyle/>
                    <a:p>
                      <a:pPr algn="ctr">
                        <a:lnSpc>
                          <a:spcPct val="107000"/>
                        </a:lnSpc>
                        <a:spcAft>
                          <a:spcPts val="0"/>
                        </a:spcAft>
                      </a:pPr>
                      <a:r>
                        <a:rPr lang="en-GB" sz="1100" b="0" dirty="0">
                          <a:solidFill>
                            <a:schemeClr val="tx1"/>
                          </a:solidFill>
                          <a:effectLst/>
                        </a:rPr>
                        <a:t>2013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£3,670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44892">
                <a:tc>
                  <a:txBody>
                    <a:bodyPr/>
                    <a:lstStyle/>
                    <a:p>
                      <a:pPr algn="ctr">
                        <a:lnSpc>
                          <a:spcPct val="107000"/>
                        </a:lnSpc>
                        <a:spcAft>
                          <a:spcPts val="0"/>
                        </a:spcAft>
                      </a:pPr>
                      <a:r>
                        <a:rPr lang="en-GB" sz="1100" b="0" dirty="0">
                          <a:solidFill>
                            <a:schemeClr val="tx1"/>
                          </a:solidFill>
                          <a:effectLst/>
                        </a:rPr>
                        <a:t>2014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£755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44892">
                <a:tc>
                  <a:txBody>
                    <a:bodyPr/>
                    <a:lstStyle/>
                    <a:p>
                      <a:pPr algn="ctr">
                        <a:lnSpc>
                          <a:spcPct val="107000"/>
                        </a:lnSpc>
                        <a:spcAft>
                          <a:spcPts val="0"/>
                        </a:spcAft>
                      </a:pPr>
                      <a:r>
                        <a:rPr lang="en-GB" sz="1100" b="0" dirty="0">
                          <a:solidFill>
                            <a:schemeClr val="tx1"/>
                          </a:solidFill>
                          <a:effectLst/>
                        </a:rPr>
                        <a:t>2015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£0</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r h="344892">
                <a:tc>
                  <a:txBody>
                    <a:bodyPr/>
                    <a:lstStyle/>
                    <a:p>
                      <a:pPr algn="ctr">
                        <a:lnSpc>
                          <a:spcPct val="107000"/>
                        </a:lnSpc>
                        <a:spcAft>
                          <a:spcPts val="0"/>
                        </a:spcAft>
                      </a:pPr>
                      <a:r>
                        <a:rPr lang="en-GB" sz="1100" b="0" dirty="0">
                          <a:solidFill>
                            <a:schemeClr val="tx1"/>
                          </a:solidFill>
                          <a:effectLst/>
                        </a:rPr>
                        <a:t>2016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100" b="0" dirty="0">
                          <a:solidFill>
                            <a:schemeClr val="tx1"/>
                          </a:solidFill>
                          <a:effectLst/>
                        </a:rPr>
                        <a:t>£4,085</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r>
            </a:tbl>
          </a:graphicData>
        </a:graphic>
      </p:graphicFrame>
      <p:pic>
        <p:nvPicPr>
          <p:cNvPr id="2050" name="Picture 2" descr="http://media.rightmove.co.uk/dir/8k/7836/52601107/7836_CTY145827_IMG_00_0000_max_656x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936" y="2634048"/>
            <a:ext cx="3944803" cy="262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eklogo.com/images/R/rsa-logo-87124C7F3B-seeklogo.com.gif"/>
          <p:cNvPicPr>
            <a:picLocks noChangeAspect="1" noChangeArrowheads="1"/>
          </p:cNvPicPr>
          <p:nvPr/>
        </p:nvPicPr>
        <p:blipFill rotWithShape="1">
          <a:blip r:embed="rId5">
            <a:extLst>
              <a:ext uri="{28A0092B-C50C-407E-A947-70E740481C1C}">
                <a14:useLocalDpi xmlns:a14="http://schemas.microsoft.com/office/drawing/2010/main" val="0"/>
              </a:ext>
            </a:extLst>
          </a:blip>
          <a:srcRect t="24490" b="21633"/>
          <a:stretch/>
        </p:blipFill>
        <p:spPr bwMode="auto">
          <a:xfrm>
            <a:off x="10043561" y="0"/>
            <a:ext cx="1905000" cy="10263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eklogo.com/images/R/rsa-logo-87124C7F3B-seeklogo.com.gif"/>
          <p:cNvPicPr>
            <a:picLocks noChangeAspect="1" noChangeArrowheads="1"/>
          </p:cNvPicPr>
          <p:nvPr/>
        </p:nvPicPr>
        <p:blipFill rotWithShape="1">
          <a:blip r:embed="rId5">
            <a:extLst>
              <a:ext uri="{28A0092B-C50C-407E-A947-70E740481C1C}">
                <a14:useLocalDpi xmlns:a14="http://schemas.microsoft.com/office/drawing/2010/main" val="0"/>
              </a:ext>
            </a:extLst>
          </a:blip>
          <a:srcRect l="-510367" t="14530" r="510367" b="34041"/>
          <a:stretch/>
        </p:blipFill>
        <p:spPr bwMode="auto">
          <a:xfrm>
            <a:off x="4851918" y="-346253"/>
            <a:ext cx="1905000" cy="9797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p:cNvSpPr txBox="1"/>
          <p:nvPr/>
        </p:nvSpPr>
        <p:spPr>
          <a:xfrm>
            <a:off x="2621910" y="4413377"/>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sp>
        <p:nvSpPr>
          <p:cNvPr id="17" name="TextBox 7"/>
          <p:cNvSpPr txBox="1"/>
          <p:nvPr/>
        </p:nvSpPr>
        <p:spPr>
          <a:xfrm>
            <a:off x="2660743" y="1569681"/>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spTree>
    <p:extLst>
      <p:ext uri="{BB962C8B-B14F-4D97-AF65-F5344CB8AC3E}">
        <p14:creationId xmlns:p14="http://schemas.microsoft.com/office/powerpoint/2010/main" val="269174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nvPr>
        </p:nvGraphicFramePr>
        <p:xfrm>
          <a:off x="248935" y="3546269"/>
          <a:ext cx="4054147" cy="23812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6"/>
          </p:nvPr>
        </p:nvSpPr>
        <p:spPr/>
        <p:txBody>
          <a:bodyPr/>
          <a:lstStyle/>
          <a:p>
            <a:fld id="{D744F0AF-14AC-47A0-9747-9626CA8A5755}" type="slidenum">
              <a:rPr lang="en-GB" smtClean="0"/>
              <a:pPr/>
              <a:t>6</a:t>
            </a:fld>
            <a:endParaRPr lang="en-GB" dirty="0"/>
          </a:p>
        </p:txBody>
      </p:sp>
      <p:cxnSp>
        <p:nvCxnSpPr>
          <p:cNvPr id="13" name="Straight Connector 12"/>
          <p:cNvCxnSpPr/>
          <p:nvPr/>
        </p:nvCxnSpPr>
        <p:spPr>
          <a:xfrm>
            <a:off x="2576671" y="3845956"/>
            <a:ext cx="0" cy="179833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7"/>
          <p:cNvSpPr txBox="1"/>
          <p:nvPr/>
        </p:nvSpPr>
        <p:spPr>
          <a:xfrm>
            <a:off x="2660744" y="4199289"/>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graphicFrame>
        <p:nvGraphicFramePr>
          <p:cNvPr id="16" name="Table 15"/>
          <p:cNvGraphicFramePr>
            <a:graphicFrameLocks noGrp="1"/>
          </p:cNvGraphicFramePr>
          <p:nvPr>
            <p:extLst/>
          </p:nvPr>
        </p:nvGraphicFramePr>
        <p:xfrm>
          <a:off x="5026325" y="1615004"/>
          <a:ext cx="2044434" cy="1245474"/>
        </p:xfrm>
        <a:graphic>
          <a:graphicData uri="http://schemas.openxmlformats.org/drawingml/2006/table">
            <a:tbl>
              <a:tblPr>
                <a:tableStyleId>{5C22544A-7EE6-4342-B048-85BDC9FD1C3A}</a:tableStyleId>
              </a:tblPr>
              <a:tblGrid>
                <a:gridCol w="812172"/>
                <a:gridCol w="1232262"/>
              </a:tblGrid>
              <a:tr h="207579">
                <a:tc>
                  <a:txBody>
                    <a:bodyPr/>
                    <a:lstStyle/>
                    <a:p>
                      <a:pPr algn="ctr" fontAlgn="b"/>
                      <a:r>
                        <a:rPr lang="en-GB" sz="1100" u="none" strike="noStrike" dirty="0">
                          <a:effectLst/>
                        </a:rPr>
                        <a:t>Year</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b"/>
                      <a:r>
                        <a:rPr lang="en-GB" sz="1100" u="none" strike="noStrike" dirty="0">
                          <a:effectLst/>
                        </a:rPr>
                        <a:t>No. of EOW claims </a:t>
                      </a:r>
                      <a:endParaRPr lang="en-GB" sz="1100" b="0" i="0" u="none" strike="noStrike" dirty="0">
                        <a:solidFill>
                          <a:srgbClr val="000000"/>
                        </a:solidFill>
                        <a:effectLst/>
                        <a:latin typeface="Calibri" panose="020F0502020204030204" pitchFamily="34" charset="0"/>
                      </a:endParaRPr>
                    </a:p>
                  </a:txBody>
                  <a:tcPr marL="9524" marR="9524" marT="9524" marB="0" anchor="b"/>
                </a:tc>
              </a:tr>
              <a:tr h="207579">
                <a:tc>
                  <a:txBody>
                    <a:bodyPr/>
                    <a:lstStyle/>
                    <a:p>
                      <a:pPr algn="ctr" fontAlgn="b"/>
                      <a:r>
                        <a:rPr lang="en-GB" sz="1100" u="none" strike="noStrike" dirty="0">
                          <a:effectLst/>
                        </a:rPr>
                        <a:t>2012</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ctr"/>
                      <a:r>
                        <a:rPr lang="en-GB" sz="1100" u="none" strike="noStrike" dirty="0" smtClean="0">
                          <a:effectLst/>
                        </a:rPr>
                        <a:t>1</a:t>
                      </a:r>
                      <a:endParaRPr lang="en-GB" sz="1100" b="0" i="0" u="none" strike="noStrike" dirty="0">
                        <a:solidFill>
                          <a:srgbClr val="000000"/>
                        </a:solidFill>
                        <a:effectLst/>
                        <a:latin typeface="Calibri" panose="020F0502020204030204" pitchFamily="34" charset="0"/>
                      </a:endParaRPr>
                    </a:p>
                  </a:txBody>
                  <a:tcPr marL="9524" marR="9524" marT="9524" marB="0" anchor="ctr"/>
                </a:tc>
              </a:tr>
              <a:tr h="207579">
                <a:tc>
                  <a:txBody>
                    <a:bodyPr/>
                    <a:lstStyle/>
                    <a:p>
                      <a:pPr algn="ctr" fontAlgn="b"/>
                      <a:r>
                        <a:rPr lang="en-GB" sz="1100" u="none" strike="noStrike" dirty="0">
                          <a:effectLst/>
                        </a:rPr>
                        <a:t>2013</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ctr"/>
                      <a:r>
                        <a:rPr lang="en-GB" sz="1100" b="0" i="0" u="none" strike="noStrike" dirty="0">
                          <a:solidFill>
                            <a:schemeClr val="dk1"/>
                          </a:solidFill>
                          <a:effectLst/>
                          <a:latin typeface="+mn-lt"/>
                        </a:rPr>
                        <a:t>3</a:t>
                      </a:r>
                      <a:endParaRPr lang="en-GB" sz="1100" b="0" i="0" u="none" strike="noStrike" dirty="0">
                        <a:solidFill>
                          <a:srgbClr val="000000"/>
                        </a:solidFill>
                        <a:effectLst/>
                        <a:latin typeface="Calibri" panose="020F0502020204030204" pitchFamily="34" charset="0"/>
                      </a:endParaRPr>
                    </a:p>
                  </a:txBody>
                  <a:tcPr marL="9524" marR="9524" marT="9524" marB="0" anchor="ctr"/>
                </a:tc>
              </a:tr>
              <a:tr h="207579">
                <a:tc>
                  <a:txBody>
                    <a:bodyPr/>
                    <a:lstStyle/>
                    <a:p>
                      <a:pPr algn="ctr" fontAlgn="b"/>
                      <a:r>
                        <a:rPr lang="en-GB" sz="1100" u="none" strike="noStrike" dirty="0">
                          <a:effectLst/>
                        </a:rPr>
                        <a:t>2014</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ctr"/>
                      <a:r>
                        <a:rPr lang="en-GB" sz="1100" u="none" strike="noStrike" dirty="0">
                          <a:effectLst/>
                        </a:rPr>
                        <a:t>2</a:t>
                      </a:r>
                      <a:endParaRPr lang="en-GB" sz="1100" b="0" i="0" u="none" strike="noStrike" dirty="0">
                        <a:solidFill>
                          <a:srgbClr val="000000"/>
                        </a:solidFill>
                        <a:effectLst/>
                        <a:latin typeface="Calibri" panose="020F0502020204030204" pitchFamily="34" charset="0"/>
                      </a:endParaRPr>
                    </a:p>
                  </a:txBody>
                  <a:tcPr marL="9524" marR="9524" marT="9524" marB="0" anchor="ctr"/>
                </a:tc>
              </a:tr>
              <a:tr h="207579">
                <a:tc>
                  <a:txBody>
                    <a:bodyPr/>
                    <a:lstStyle/>
                    <a:p>
                      <a:pPr algn="ctr" fontAlgn="b"/>
                      <a:r>
                        <a:rPr lang="en-GB" sz="1100" u="none" strike="noStrike" dirty="0">
                          <a:effectLst/>
                        </a:rPr>
                        <a:t>2015</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ctr"/>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4" marR="9524" marT="9524" marB="0" anchor="ctr"/>
                </a:tc>
              </a:tr>
              <a:tr h="207579">
                <a:tc>
                  <a:txBody>
                    <a:bodyPr/>
                    <a:lstStyle/>
                    <a:p>
                      <a:pPr algn="ctr" fontAlgn="b"/>
                      <a:r>
                        <a:rPr lang="en-GB" sz="1100" u="none" strike="noStrike" dirty="0">
                          <a:effectLst/>
                        </a:rPr>
                        <a:t>2016</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ctr"/>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4" marR="9524" marT="9524" marB="0" anchor="ctr"/>
                </a:tc>
              </a:tr>
            </a:tbl>
          </a:graphicData>
        </a:graphic>
      </p:graphicFrame>
      <p:graphicFrame>
        <p:nvGraphicFramePr>
          <p:cNvPr id="17" name="Table 16"/>
          <p:cNvGraphicFramePr>
            <a:graphicFrameLocks noGrp="1"/>
          </p:cNvGraphicFramePr>
          <p:nvPr>
            <p:extLst/>
          </p:nvPr>
        </p:nvGraphicFramePr>
        <p:xfrm>
          <a:off x="5026325" y="4659306"/>
          <a:ext cx="2044434" cy="1129539"/>
        </p:xfrm>
        <a:graphic>
          <a:graphicData uri="http://schemas.openxmlformats.org/drawingml/2006/table">
            <a:tbl>
              <a:tblPr>
                <a:tableStyleId>{5C22544A-7EE6-4342-B048-85BDC9FD1C3A}</a:tableStyleId>
              </a:tblPr>
              <a:tblGrid>
                <a:gridCol w="609521"/>
                <a:gridCol w="1434913"/>
              </a:tblGrid>
              <a:tr h="177142">
                <a:tc>
                  <a:txBody>
                    <a:bodyPr/>
                    <a:lstStyle/>
                    <a:p>
                      <a:pPr algn="ctr" fontAlgn="b"/>
                      <a:r>
                        <a:rPr lang="en-GB" sz="1100" u="none" strike="noStrike" dirty="0">
                          <a:effectLst/>
                        </a:rPr>
                        <a:t>Year</a:t>
                      </a:r>
                      <a:endParaRPr lang="en-GB" sz="1100" b="0" i="0" u="none" strike="noStrike" dirty="0">
                        <a:solidFill>
                          <a:srgbClr val="000000"/>
                        </a:solidFill>
                        <a:effectLst/>
                        <a:latin typeface="Calibri" panose="020F0502020204030204" pitchFamily="34" charset="0"/>
                      </a:endParaRPr>
                    </a:p>
                  </a:txBody>
                  <a:tcPr marL="9524" marR="9524" marT="9524" marB="0" anchor="b"/>
                </a:tc>
                <a:tc>
                  <a:txBody>
                    <a:bodyPr/>
                    <a:lstStyle/>
                    <a:p>
                      <a:pPr algn="ctr" fontAlgn="b"/>
                      <a:r>
                        <a:rPr lang="en-GB" sz="1100" u="none" strike="noStrike" dirty="0">
                          <a:effectLst/>
                        </a:rPr>
                        <a:t>£ Cost of EOW claims </a:t>
                      </a:r>
                      <a:endParaRPr lang="en-GB" sz="1100" b="0" i="0" u="none" strike="noStrike" dirty="0">
                        <a:solidFill>
                          <a:srgbClr val="000000"/>
                        </a:solidFill>
                        <a:effectLst/>
                        <a:latin typeface="Calibri" panose="020F0502020204030204" pitchFamily="34" charset="0"/>
                      </a:endParaRPr>
                    </a:p>
                  </a:txBody>
                  <a:tcPr marL="9524" marR="9524" marT="9524" marB="0" anchor="b"/>
                </a:tc>
              </a:tr>
              <a:tr h="190475">
                <a:tc>
                  <a:txBody>
                    <a:bodyPr/>
                    <a:lstStyle/>
                    <a:p>
                      <a:pPr algn="ctr" fontAlgn="ctr"/>
                      <a:r>
                        <a:rPr lang="en-GB" sz="1100" u="none" strike="noStrike" dirty="0">
                          <a:effectLst/>
                        </a:rPr>
                        <a:t>2012</a:t>
                      </a:r>
                      <a:endParaRPr lang="en-GB" sz="11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fontAlgn="ctr"/>
                      <a:r>
                        <a:rPr lang="en-GB" sz="1100" u="none" strike="noStrike" dirty="0" smtClean="0">
                          <a:effectLst/>
                        </a:rPr>
                        <a:t>£ 6,073</a:t>
                      </a:r>
                      <a:endParaRPr lang="en-GB" sz="1100" b="0" i="0" u="none" strike="noStrike" dirty="0">
                        <a:solidFill>
                          <a:srgbClr val="000000"/>
                        </a:solidFill>
                        <a:effectLst/>
                        <a:latin typeface="Calibri" panose="020F0502020204030204" pitchFamily="34" charset="0"/>
                      </a:endParaRPr>
                    </a:p>
                  </a:txBody>
                  <a:tcPr marL="9524" marR="9524" marT="9524" marB="0" anchor="ctr"/>
                </a:tc>
              </a:tr>
              <a:tr h="190475">
                <a:tc>
                  <a:txBody>
                    <a:bodyPr/>
                    <a:lstStyle/>
                    <a:p>
                      <a:pPr algn="ctr" fontAlgn="ctr"/>
                      <a:r>
                        <a:rPr lang="en-GB" sz="1100" u="none" strike="noStrike" dirty="0">
                          <a:effectLst/>
                        </a:rPr>
                        <a:t>2013</a:t>
                      </a:r>
                      <a:endParaRPr lang="en-GB" sz="11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fontAlgn="ctr"/>
                      <a:r>
                        <a:rPr lang="en-GB" sz="1100" u="none" strike="noStrike" dirty="0" smtClean="0">
                          <a:effectLst/>
                        </a:rPr>
                        <a:t>£64,031</a:t>
                      </a:r>
                      <a:endParaRPr lang="en-GB" sz="1100" b="0" i="0" u="none" strike="noStrike" dirty="0">
                        <a:solidFill>
                          <a:srgbClr val="000000"/>
                        </a:solidFill>
                        <a:effectLst/>
                        <a:latin typeface="Calibri" panose="020F0502020204030204" pitchFamily="34" charset="0"/>
                      </a:endParaRPr>
                    </a:p>
                  </a:txBody>
                  <a:tcPr marL="9524" marR="9524" marT="9524" marB="0" anchor="ctr"/>
                </a:tc>
              </a:tr>
              <a:tr h="190475">
                <a:tc>
                  <a:txBody>
                    <a:bodyPr/>
                    <a:lstStyle/>
                    <a:p>
                      <a:pPr algn="ctr" fontAlgn="ctr"/>
                      <a:r>
                        <a:rPr lang="en-GB" sz="1100" u="none" strike="noStrike" dirty="0">
                          <a:effectLst/>
                        </a:rPr>
                        <a:t>2014</a:t>
                      </a:r>
                      <a:endParaRPr lang="en-GB" sz="11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fontAlgn="ctr"/>
                      <a:r>
                        <a:rPr lang="en-GB" sz="1100" u="none" strike="noStrike" dirty="0" smtClean="0">
                          <a:effectLst/>
                        </a:rPr>
                        <a:t>£72,127</a:t>
                      </a:r>
                      <a:endParaRPr lang="en-GB" sz="1100" b="0" i="0" u="none" strike="noStrike" dirty="0">
                        <a:solidFill>
                          <a:srgbClr val="000000"/>
                        </a:solidFill>
                        <a:effectLst/>
                        <a:latin typeface="Calibri" panose="020F0502020204030204" pitchFamily="34" charset="0"/>
                      </a:endParaRPr>
                    </a:p>
                  </a:txBody>
                  <a:tcPr marL="9524" marR="9524" marT="9524" marB="0" anchor="ctr"/>
                </a:tc>
              </a:tr>
              <a:tr h="190475">
                <a:tc>
                  <a:txBody>
                    <a:bodyPr/>
                    <a:lstStyle/>
                    <a:p>
                      <a:pPr algn="ctr" fontAlgn="ctr"/>
                      <a:r>
                        <a:rPr lang="en-GB" sz="1100" u="none" strike="noStrike" dirty="0">
                          <a:effectLst/>
                        </a:rPr>
                        <a:t>2015</a:t>
                      </a:r>
                      <a:endParaRPr lang="en-GB" sz="11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fontAlgn="ctr"/>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4" marR="9524" marT="9524" marB="0" anchor="ctr"/>
                </a:tc>
              </a:tr>
              <a:tr h="190475">
                <a:tc>
                  <a:txBody>
                    <a:bodyPr/>
                    <a:lstStyle/>
                    <a:p>
                      <a:pPr algn="ctr" fontAlgn="ctr"/>
                      <a:r>
                        <a:rPr lang="en-GB" sz="1100" u="none" strike="noStrike" dirty="0">
                          <a:effectLst/>
                        </a:rPr>
                        <a:t>2016</a:t>
                      </a:r>
                      <a:endParaRPr lang="en-GB" sz="11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fontAlgn="ctr"/>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4" marR="9524" marT="9524" marB="0" anchor="ctr"/>
                </a:tc>
              </a:tr>
            </a:tbl>
          </a:graphicData>
        </a:graphic>
      </p:graphicFrame>
      <p:sp>
        <p:nvSpPr>
          <p:cNvPr id="18" name="TextBox 17"/>
          <p:cNvSpPr txBox="1"/>
          <p:nvPr/>
        </p:nvSpPr>
        <p:spPr>
          <a:xfrm>
            <a:off x="4980134" y="3390608"/>
            <a:ext cx="2309819" cy="738568"/>
          </a:xfrm>
          <a:prstGeom prst="rect">
            <a:avLst/>
          </a:prstGeom>
          <a:noFill/>
        </p:spPr>
        <p:txBody>
          <a:bodyPr wrap="none" rtlCol="0">
            <a:spAutoFit/>
          </a:bodyPr>
          <a:lstStyle/>
          <a:p>
            <a:r>
              <a:rPr lang="en-GB" sz="1400" dirty="0">
                <a:solidFill>
                  <a:srgbClr val="0070C0"/>
                </a:solidFill>
              </a:rPr>
              <a:t>3 years 6 claims ; £142,231</a:t>
            </a:r>
          </a:p>
          <a:p>
            <a:endParaRPr lang="en-GB" sz="1400" dirty="0">
              <a:solidFill>
                <a:srgbClr val="0070C0"/>
              </a:solidFill>
            </a:endParaRPr>
          </a:p>
          <a:p>
            <a:r>
              <a:rPr lang="en-GB" sz="1400" dirty="0">
                <a:solidFill>
                  <a:srgbClr val="0070C0"/>
                </a:solidFill>
              </a:rPr>
              <a:t>£0 since LeakSafe installation</a:t>
            </a:r>
          </a:p>
        </p:txBody>
      </p:sp>
      <p:pic>
        <p:nvPicPr>
          <p:cNvPr id="19" name="Picture 18"/>
          <p:cNvPicPr/>
          <p:nvPr/>
        </p:nvPicPr>
        <p:blipFill rotWithShape="1">
          <a:blip r:embed="rId3"/>
          <a:srcRect l="48646" t="5875" r="4881" b="38168"/>
          <a:stretch/>
        </p:blipFill>
        <p:spPr bwMode="auto">
          <a:xfrm>
            <a:off x="8361020" y="2325901"/>
            <a:ext cx="2507475" cy="2591790"/>
          </a:xfrm>
          <a:prstGeom prst="rect">
            <a:avLst/>
          </a:prstGeom>
          <a:ln>
            <a:noFill/>
          </a:ln>
          <a:extLst>
            <a:ext uri="{53640926-AAD7-44D8-BBD7-CCE9431645EC}">
              <a14:shadowObscured xmlns:a14="http://schemas.microsoft.com/office/drawing/2010/main"/>
            </a:ext>
          </a:extLst>
        </p:spPr>
      </p:pic>
      <p:graphicFrame>
        <p:nvGraphicFramePr>
          <p:cNvPr id="15" name="Chart 14"/>
          <p:cNvGraphicFramePr>
            <a:graphicFrameLocks/>
          </p:cNvGraphicFramePr>
          <p:nvPr>
            <p:extLst/>
          </p:nvPr>
        </p:nvGraphicFramePr>
        <p:xfrm>
          <a:off x="355863" y="1433567"/>
          <a:ext cx="3947219" cy="2004275"/>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Straight Connector 20"/>
          <p:cNvCxnSpPr/>
          <p:nvPr/>
        </p:nvCxnSpPr>
        <p:spPr>
          <a:xfrm>
            <a:off x="2490627" y="1965625"/>
            <a:ext cx="10509" cy="12190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7"/>
          <p:cNvSpPr txBox="1"/>
          <p:nvPr/>
        </p:nvSpPr>
        <p:spPr>
          <a:xfrm>
            <a:off x="2660744" y="1873841"/>
            <a:ext cx="1768445" cy="2615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dirty="0">
                <a:solidFill>
                  <a:srgbClr val="FF0000"/>
                </a:solidFill>
              </a:rPr>
              <a:t>Installation of LeakSafe</a:t>
            </a:r>
          </a:p>
        </p:txBody>
      </p:sp>
      <p:cxnSp>
        <p:nvCxnSpPr>
          <p:cNvPr id="23" name="Straight Connector 22"/>
          <p:cNvCxnSpPr/>
          <p:nvPr/>
        </p:nvCxnSpPr>
        <p:spPr>
          <a:xfrm>
            <a:off x="435301" y="980902"/>
            <a:ext cx="9608260" cy="665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ttp://www.thinkeatdrink.co.uk/Jelf%20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17943" t="23522" r="19106" b="22415"/>
          <a:stretch/>
        </p:blipFill>
        <p:spPr bwMode="auto">
          <a:xfrm>
            <a:off x="9898507" y="175784"/>
            <a:ext cx="1365607" cy="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2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sp>
        <p:nvSpPr>
          <p:cNvPr id="2" name="TextBox 1"/>
          <p:cNvSpPr txBox="1"/>
          <p:nvPr/>
        </p:nvSpPr>
        <p:spPr>
          <a:xfrm>
            <a:off x="606751" y="504202"/>
            <a:ext cx="3950120" cy="369332"/>
          </a:xfrm>
          <a:prstGeom prst="rect">
            <a:avLst/>
          </a:prstGeom>
          <a:noFill/>
        </p:spPr>
        <p:txBody>
          <a:bodyPr wrap="none" rtlCol="0">
            <a:spAutoFit/>
          </a:bodyPr>
          <a:lstStyle/>
          <a:p>
            <a:r>
              <a:rPr lang="en-GB" dirty="0" smtClean="0">
                <a:solidFill>
                  <a:srgbClr val="0070C0"/>
                </a:solidFill>
              </a:rPr>
              <a:t>How quickly are the benefits delivered ?</a:t>
            </a:r>
            <a:endParaRPr lang="en-GB" dirty="0">
              <a:solidFill>
                <a:srgbClr val="0070C0"/>
              </a:solidFill>
            </a:endParaRPr>
          </a:p>
        </p:txBody>
      </p:sp>
      <p:sp>
        <p:nvSpPr>
          <p:cNvPr id="3" name="TextBox 2"/>
          <p:cNvSpPr txBox="1"/>
          <p:nvPr/>
        </p:nvSpPr>
        <p:spPr>
          <a:xfrm>
            <a:off x="538385" y="1854437"/>
            <a:ext cx="8880188" cy="2031325"/>
          </a:xfrm>
          <a:prstGeom prst="rect">
            <a:avLst/>
          </a:prstGeom>
          <a:noFill/>
        </p:spPr>
        <p:txBody>
          <a:bodyPr wrap="none" rtlCol="0">
            <a:spAutoFit/>
          </a:bodyPr>
          <a:lstStyle/>
          <a:p>
            <a:r>
              <a:rPr lang="en-GB" dirty="0" smtClean="0"/>
              <a:t>The next two slides show how immediately after installation the benefits of </a:t>
            </a:r>
          </a:p>
          <a:p>
            <a:r>
              <a:rPr lang="en-GB" dirty="0" smtClean="0"/>
              <a:t>LeakSafe are experienced</a:t>
            </a:r>
          </a:p>
          <a:p>
            <a:endParaRPr lang="en-GB" dirty="0"/>
          </a:p>
          <a:p>
            <a:r>
              <a:rPr lang="en-GB" dirty="0" smtClean="0"/>
              <a:t>In properties with a  poor history of water damage it is quite normal for leaks to be detected </a:t>
            </a:r>
          </a:p>
          <a:p>
            <a:r>
              <a:rPr lang="en-GB" dirty="0" smtClean="0"/>
              <a:t>as the LeakSafe installers are installing the tapes.</a:t>
            </a:r>
          </a:p>
          <a:p>
            <a:endParaRPr lang="en-GB" dirty="0"/>
          </a:p>
          <a:p>
            <a:r>
              <a:rPr lang="en-GB" dirty="0" smtClean="0"/>
              <a:t>  </a:t>
            </a:r>
            <a:endParaRPr lang="en-GB" dirty="0"/>
          </a:p>
        </p:txBody>
      </p:sp>
    </p:spTree>
    <p:extLst>
      <p:ext uri="{BB962C8B-B14F-4D97-AF65-F5344CB8AC3E}">
        <p14:creationId xmlns:p14="http://schemas.microsoft.com/office/powerpoint/2010/main" val="488158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ksafe Logo Final.jpg"/>
          <p:cNvPicPr>
            <a:picLocks noChangeAspect="1"/>
          </p:cNvPicPr>
          <p:nvPr/>
        </p:nvPicPr>
        <p:blipFill rotWithShape="1">
          <a:blip r:embed="rId2" cstate="print">
            <a:alphaModFix amt="99000"/>
            <a:extLst>
              <a:ext uri="{28A0092B-C50C-407E-A947-70E740481C1C}">
                <a14:useLocalDpi xmlns:a14="http://schemas.microsoft.com/office/drawing/2010/main" val="0"/>
              </a:ext>
            </a:extLst>
          </a:blip>
          <a:srcRect l="5030" t="11857" b="29485"/>
          <a:stretch/>
        </p:blipFill>
        <p:spPr>
          <a:xfrm rot="16200000">
            <a:off x="9106631" y="2922366"/>
            <a:ext cx="4200983" cy="1008072"/>
          </a:xfrm>
          <a:prstGeom prst="rect">
            <a:avLst/>
          </a:prstGeom>
        </p:spPr>
      </p:pic>
      <p:cxnSp>
        <p:nvCxnSpPr>
          <p:cNvPr id="7" name="Straight Connector 6"/>
          <p:cNvCxnSpPr/>
          <p:nvPr/>
        </p:nvCxnSpPr>
        <p:spPr>
          <a:xfrm flipV="1">
            <a:off x="629401" y="1130531"/>
            <a:ext cx="10073685" cy="20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nvPr>
        </p:nvGraphicFramePr>
        <p:xfrm>
          <a:off x="302074" y="1666088"/>
          <a:ext cx="5357242" cy="38608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4850" y="327467"/>
            <a:ext cx="5803961" cy="523220"/>
          </a:xfrm>
          <a:prstGeom prst="rect">
            <a:avLst/>
          </a:prstGeom>
          <a:noFill/>
        </p:spPr>
        <p:txBody>
          <a:bodyPr wrap="none" rtlCol="0">
            <a:spAutoFit/>
          </a:bodyPr>
          <a:lstStyle/>
          <a:p>
            <a:r>
              <a:rPr lang="en-GB" sz="2800" dirty="0" smtClean="0">
                <a:solidFill>
                  <a:srgbClr val="0070C0"/>
                </a:solidFill>
              </a:rPr>
              <a:t>Immediacy of response; Mission Point</a:t>
            </a:r>
            <a:endParaRPr lang="en-GB" sz="2800" dirty="0">
              <a:solidFill>
                <a:srgbClr val="0070C0"/>
              </a:solidFill>
            </a:endParaRPr>
          </a:p>
        </p:txBody>
      </p:sp>
      <p:sp>
        <p:nvSpPr>
          <p:cNvPr id="10" name="TextBox 9"/>
          <p:cNvSpPr txBox="1"/>
          <p:nvPr/>
        </p:nvSpPr>
        <p:spPr>
          <a:xfrm>
            <a:off x="6092889" y="2286001"/>
            <a:ext cx="3770648" cy="2585323"/>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rgbClr val="0070C0"/>
                </a:solidFill>
              </a:rPr>
              <a:t>14 Apartments</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Traditional construction</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Plastic push-fit pipework</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Repaired as detected by LeakSafe</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 No further claims; all below excess</a:t>
            </a:r>
            <a:endParaRPr lang="en-GB" dirty="0">
              <a:solidFill>
                <a:srgbClr val="0070C0"/>
              </a:solidFill>
            </a:endParaRPr>
          </a:p>
        </p:txBody>
      </p:sp>
      <p:cxnSp>
        <p:nvCxnSpPr>
          <p:cNvPr id="11" name="Straight Connector 10"/>
          <p:cNvCxnSpPr/>
          <p:nvPr/>
        </p:nvCxnSpPr>
        <p:spPr>
          <a:xfrm>
            <a:off x="1172029" y="2455670"/>
            <a:ext cx="13647" cy="241565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5676" y="2421358"/>
            <a:ext cx="1223925" cy="369332"/>
          </a:xfrm>
          <a:prstGeom prst="rect">
            <a:avLst/>
          </a:prstGeom>
          <a:noFill/>
        </p:spPr>
        <p:txBody>
          <a:bodyPr wrap="none" rtlCol="0">
            <a:spAutoFit/>
          </a:bodyPr>
          <a:lstStyle/>
          <a:p>
            <a:r>
              <a:rPr lang="en-GB" dirty="0" smtClean="0">
                <a:solidFill>
                  <a:srgbClr val="FF0000"/>
                </a:solidFill>
              </a:rPr>
              <a:t>Installation</a:t>
            </a:r>
            <a:endParaRPr lang="en-GB" dirty="0">
              <a:solidFill>
                <a:srgbClr val="FF0000"/>
              </a:solidFill>
            </a:endParaRPr>
          </a:p>
        </p:txBody>
      </p:sp>
    </p:spTree>
    <p:extLst>
      <p:ext uri="{BB962C8B-B14F-4D97-AF65-F5344CB8AC3E}">
        <p14:creationId xmlns:p14="http://schemas.microsoft.com/office/powerpoint/2010/main" val="108691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ksafe Logo Final.jpg"/>
          <p:cNvPicPr>
            <a:picLocks noChangeAspect="1"/>
          </p:cNvPicPr>
          <p:nvPr/>
        </p:nvPicPr>
        <p:blipFill rotWithShape="1">
          <a:blip r:embed="rId3" cstate="print">
            <a:alphaModFix amt="99000"/>
            <a:extLst>
              <a:ext uri="{28A0092B-C50C-407E-A947-70E740481C1C}">
                <a14:useLocalDpi xmlns:a14="http://schemas.microsoft.com/office/drawing/2010/main" val="0"/>
              </a:ext>
            </a:extLst>
          </a:blip>
          <a:srcRect l="5030" t="11857" b="29485"/>
          <a:stretch/>
        </p:blipFill>
        <p:spPr>
          <a:xfrm rot="16200000">
            <a:off x="9177358" y="2876893"/>
            <a:ext cx="4200983" cy="1008072"/>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2227571217"/>
              </p:ext>
            </p:extLst>
          </p:nvPr>
        </p:nvGraphicFramePr>
        <p:xfrm>
          <a:off x="514061" y="481735"/>
          <a:ext cx="8134350" cy="55435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28073" y="1280437"/>
            <a:ext cx="1223925" cy="369332"/>
          </a:xfrm>
          <a:prstGeom prst="rect">
            <a:avLst/>
          </a:prstGeom>
          <a:noFill/>
        </p:spPr>
        <p:txBody>
          <a:bodyPr wrap="none" rtlCol="0">
            <a:spAutoFit/>
          </a:bodyPr>
          <a:lstStyle/>
          <a:p>
            <a:r>
              <a:rPr lang="en-GB" dirty="0" smtClean="0">
                <a:solidFill>
                  <a:srgbClr val="FF0000"/>
                </a:solidFill>
              </a:rPr>
              <a:t>Installation</a:t>
            </a:r>
            <a:endParaRPr lang="en-GB" dirty="0">
              <a:solidFill>
                <a:srgbClr val="FF0000"/>
              </a:solidFill>
            </a:endParaRPr>
          </a:p>
        </p:txBody>
      </p:sp>
      <p:cxnSp>
        <p:nvCxnSpPr>
          <p:cNvPr id="7" name="Straight Connector 6"/>
          <p:cNvCxnSpPr/>
          <p:nvPr/>
        </p:nvCxnSpPr>
        <p:spPr>
          <a:xfrm flipH="1">
            <a:off x="8035631" y="1960235"/>
            <a:ext cx="36294" cy="372012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69792" y="1138213"/>
            <a:ext cx="2076979" cy="646331"/>
          </a:xfrm>
          <a:prstGeom prst="rect">
            <a:avLst/>
          </a:prstGeom>
          <a:noFill/>
        </p:spPr>
        <p:txBody>
          <a:bodyPr wrap="none" rtlCol="0">
            <a:spAutoFit/>
          </a:bodyPr>
          <a:lstStyle/>
          <a:p>
            <a:r>
              <a:rPr lang="en-GB" dirty="0" smtClean="0">
                <a:solidFill>
                  <a:srgbClr val="FF0000"/>
                </a:solidFill>
              </a:rPr>
              <a:t>3-4 leaks/month</a:t>
            </a:r>
          </a:p>
          <a:p>
            <a:r>
              <a:rPr lang="en-GB" dirty="0">
                <a:solidFill>
                  <a:srgbClr val="FF0000"/>
                </a:solidFill>
              </a:rPr>
              <a:t>i</a:t>
            </a:r>
            <a:r>
              <a:rPr lang="en-GB" dirty="0" smtClean="0">
                <a:solidFill>
                  <a:srgbClr val="FF0000"/>
                </a:solidFill>
              </a:rPr>
              <a:t>n 124 student flats </a:t>
            </a:r>
            <a:endParaRPr lang="en-GB" dirty="0">
              <a:solidFill>
                <a:srgbClr val="FF0000"/>
              </a:solidFill>
            </a:endParaRPr>
          </a:p>
        </p:txBody>
      </p:sp>
      <p:sp>
        <p:nvSpPr>
          <p:cNvPr id="3" name="TextBox 2"/>
          <p:cNvSpPr txBox="1"/>
          <p:nvPr/>
        </p:nvSpPr>
        <p:spPr>
          <a:xfrm>
            <a:off x="3710847" y="1461379"/>
            <a:ext cx="1966629" cy="1569660"/>
          </a:xfrm>
          <a:prstGeom prst="rect">
            <a:avLst/>
          </a:prstGeom>
          <a:noFill/>
        </p:spPr>
        <p:txBody>
          <a:bodyPr wrap="none" rtlCol="0">
            <a:spAutoFit/>
          </a:bodyPr>
          <a:lstStyle/>
          <a:p>
            <a:r>
              <a:rPr lang="en-GB" sz="3200" dirty="0" smtClean="0">
                <a:solidFill>
                  <a:srgbClr val="FF0000"/>
                </a:solidFill>
              </a:rPr>
              <a:t>12 months</a:t>
            </a:r>
          </a:p>
          <a:p>
            <a:r>
              <a:rPr lang="en-GB" sz="3200" dirty="0" smtClean="0">
                <a:solidFill>
                  <a:srgbClr val="FF0000"/>
                </a:solidFill>
              </a:rPr>
              <a:t>38 leaks</a:t>
            </a:r>
          </a:p>
          <a:p>
            <a:endParaRPr lang="en-GB" sz="3200" dirty="0"/>
          </a:p>
        </p:txBody>
      </p:sp>
      <p:cxnSp>
        <p:nvCxnSpPr>
          <p:cNvPr id="12" name="Straight Connector 11"/>
          <p:cNvCxnSpPr/>
          <p:nvPr/>
        </p:nvCxnSpPr>
        <p:spPr>
          <a:xfrm flipH="1">
            <a:off x="1043747" y="1977462"/>
            <a:ext cx="36294" cy="372012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875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1028</Words>
  <Application>Microsoft Office PowerPoint</Application>
  <PresentationFormat>Custom</PresentationFormat>
  <Paragraphs>180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9</cp:revision>
  <dcterms:created xsi:type="dcterms:W3CDTF">2018-01-15T10:45:13Z</dcterms:created>
  <dcterms:modified xsi:type="dcterms:W3CDTF">2018-01-15T12:58:47Z</dcterms:modified>
</cp:coreProperties>
</file>